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9" r:id="rId5"/>
    <p:sldId id="285" r:id="rId6"/>
    <p:sldId id="270" r:id="rId7"/>
    <p:sldId id="293" r:id="rId8"/>
    <p:sldId id="286" r:id="rId9"/>
    <p:sldId id="272" r:id="rId10"/>
    <p:sldId id="271" r:id="rId11"/>
    <p:sldId id="277" r:id="rId12"/>
    <p:sldId id="278" r:id="rId13"/>
    <p:sldId id="291" r:id="rId14"/>
    <p:sldId id="280" r:id="rId15"/>
    <p:sldId id="287" r:id="rId16"/>
    <p:sldId id="292" r:id="rId17"/>
    <p:sldId id="295" r:id="rId18"/>
    <p:sldId id="289" r:id="rId19"/>
    <p:sldId id="290" r:id="rId20"/>
    <p:sldId id="267" r:id="rId21"/>
    <p:sldId id="264" r:id="rId22"/>
    <p:sldId id="266" r:id="rId23"/>
    <p:sldId id="281" r:id="rId24"/>
    <p:sldId id="275" r:id="rId25"/>
    <p:sldId id="276" r:id="rId26"/>
    <p:sldId id="28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6F9547-034E-1068-0563-64949D92F77E}" name="J Kahn" initials="JK" userId="S::jmhkahn@uw.edu::18aabecb-1ea0-418b-8707-65fc4d7c24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D1B"/>
    <a:srgbClr val="70BC63"/>
    <a:srgbClr val="8AC87F"/>
    <a:srgbClr val="F7DE25"/>
    <a:srgbClr val="EBE8E2"/>
    <a:srgbClr val="E0DBD3"/>
    <a:srgbClr val="595831"/>
    <a:srgbClr val="8D8B4D"/>
    <a:srgbClr val="CFCEA8"/>
    <a:srgbClr val="7B7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45" autoAdjust="0"/>
  </p:normalViewPr>
  <p:slideViewPr>
    <p:cSldViewPr snapToGrid="0">
      <p:cViewPr>
        <p:scale>
          <a:sx n="52" d="100"/>
          <a:sy n="52" d="100"/>
        </p:scale>
        <p:origin x="2338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gmaeye/4992829806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knkx.org/post/fighting-fire-fire-prescribed-burn-training-tackles-forest-health-washingt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2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bbf63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bbf63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bbf63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bbf63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https://www.flickr.com/photos/sigmaeye/49928298063/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http://www.knkx.org/post/fighting-fire-fire-prescribed-burn-training-tackles-forest-health-washington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Source:</a:t>
            </a:r>
            <a:endParaRPr lang="en-US" sz="1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27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differences: </a:t>
            </a:r>
          </a:p>
          <a:p>
            <a:pPr lvl="1"/>
            <a:r>
              <a:rPr lang="en-US" dirty="0"/>
              <a:t>Higher growth rate = more oscillations</a:t>
            </a:r>
          </a:p>
          <a:p>
            <a:pPr lvl="1"/>
            <a:r>
              <a:rPr lang="en-US" dirty="0"/>
              <a:t>Two dynamics: At low </a:t>
            </a:r>
            <a:r>
              <a:rPr lang="en-US" dirty="0" err="1"/>
              <a:t>nieghborhood</a:t>
            </a:r>
            <a:r>
              <a:rPr lang="en-US" dirty="0"/>
              <a:t> carrying capacity (like resource competition) – no oscillations; higher is oscillations</a:t>
            </a:r>
          </a:p>
          <a:p>
            <a:pPr lvl="1"/>
            <a:r>
              <a:rPr lang="en-US" dirty="0"/>
              <a:t>Ignition probability – lower = more oscillatory  (at 1 everything burns all the time) </a:t>
            </a:r>
          </a:p>
        </p:txBody>
      </p:sp>
    </p:spTree>
    <p:extLst>
      <p:ext uri="{BB962C8B-B14F-4D97-AF65-F5344CB8AC3E}">
        <p14:creationId xmlns:p14="http://schemas.microsoft.com/office/powerpoint/2010/main" val="139601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29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1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4428-ECB4-D527-E5C3-39F77328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1460-D3F7-82F6-EAA9-1A6908A0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77B1-8743-A351-DFB8-51F1742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8F26-6203-5583-EAD4-6F9E4947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CC0-BB61-4291-B53B-C6ABCC58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43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08F-E56F-84DD-8B93-E93D06C7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9AFC-E31D-07D9-B881-2708452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C2E1-8ED7-EE8A-38EE-5B4D8915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3557-8A0A-D724-C264-476AFE9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E3D1-F610-D0A9-02C6-720594D9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855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700BA-4F2D-E916-1948-9AF167C1C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E98F-DDC7-3255-96A5-DED563A6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0331-6CFD-92D1-2BF5-690C688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EC2-C303-EB08-BC9C-B2E754DD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535-13E0-E412-F767-A98794B4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6140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2D4-83E8-8847-A209-0666CE38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5721-BF97-11E5-9B90-0A05EF10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5805-8E7C-8654-BA78-179BAA2F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0E6-043A-0F13-BD7D-062A622D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ED8A-9E60-D35C-3F2C-4843731C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4628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098-0227-8372-52F1-14BD2C9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59F7-11D7-098C-AC63-20333444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2CC-F580-C4DE-45D7-CA33F5E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2BF2-D370-B924-F483-1836EF8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7DBC-F72D-6A3C-2411-89C0B85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65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9CEF-FDE9-7EB0-65B5-8016BD30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C6-67CA-A992-94C8-77CACDB8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213C-801E-96EE-CCB7-0546CB59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5C1E-6369-8D52-B234-9BD86312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36F9-35A5-9690-DA90-F967195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461E-1EE7-5A49-4FDB-E84B3A9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185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6C5C-5A33-B429-2801-7410CCD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34B6-605C-B8C6-BD50-78C9438C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E24D-2D42-E2C2-BFF2-0A424610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2095-5DC3-4B4B-6AD3-FDAD7B8B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2F670-4919-B7EC-8E04-239A776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57E2-EA35-912B-7D2F-804D99A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64F28-4FD3-F379-735B-A3994510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1980F-AFC1-C4C2-5741-842D347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0333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F03B-4E8E-714F-C0F7-37633128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6849-2959-3385-E776-0A299FEE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AE0-62B2-3214-E747-E8AF6DE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50AA-3808-FB8A-B488-C1246BA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311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008D7-0B4A-4574-6718-BD1A97F0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7046-40B7-1CFF-7167-52C5F618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8475-EAB3-6919-9B68-46DC6ECE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462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D62-7526-B712-B897-DE800D5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39A6-6CFB-69D7-1E42-D27CAF5F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F1EC5-0DF3-07B5-7CAE-A6A1DEE1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E5D2-9844-C461-7620-D6BA8A7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FF597-F09C-3108-43CC-0EB00826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7418-F245-6FAC-D5C6-8F3543B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501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9ECE-D48D-C5EE-6831-8482771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665CF-E4C2-E2EC-5FEB-705C56E75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07154-A3E5-B23E-6C03-E7E5CD2A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61A6-ACB6-AACC-4EDB-2C665577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E466-52F6-22FE-C4BD-C8CA5D5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722C9-B11E-D6F8-EF66-9227CE0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6141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A5148-9990-DE94-C368-B728F7C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36FC-9393-6E2F-3D03-90367CBA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F5B4-38BF-D9A0-5B06-FF25A3C3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2F85-5415-47B6-86D8-6E6FB3B75B4D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558A-9A8A-67D2-98C9-72A8FE221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51262-AD85-A63F-01E1-72677BEF4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08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bookphoto.photoshelter.com/image/I0000k8l.sTpcJ2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Biomass-based cellular automaton for exploring wildfire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By J Kahn and Helen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QERM 497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March 7, 2023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9D3AA8-0989-5C4A-7D3F-7EFE25E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2043660" y="-1342963"/>
            <a:ext cx="11187660" cy="8401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7B634-6071-5704-4A68-C11D8095A210}"/>
              </a:ext>
            </a:extLst>
          </p:cNvPr>
          <p:cNvSpPr txBox="1"/>
          <p:nvPr/>
        </p:nvSpPr>
        <p:spPr>
          <a:xfrm>
            <a:off x="846658" y="2446329"/>
            <a:ext cx="270351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1) Parameter Sweeps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4C79-A3A2-2517-4634-8C0C5BF1F0AE}"/>
              </a:ext>
            </a:extLst>
          </p:cNvPr>
          <p:cNvSpPr txBox="1"/>
          <p:nvPr/>
        </p:nvSpPr>
        <p:spPr>
          <a:xfrm>
            <a:off x="5446115" y="2169331"/>
            <a:ext cx="270662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2) Eastside vs Westside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BDBA8-BD43-9CC6-74BC-DA438B41463E}"/>
              </a:ext>
            </a:extLst>
          </p:cNvPr>
          <p:cNvSpPr txBox="1"/>
          <p:nvPr/>
        </p:nvSpPr>
        <p:spPr>
          <a:xfrm>
            <a:off x="1117602" y="251420"/>
            <a:ext cx="654557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9914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07" y="332775"/>
            <a:ext cx="6067665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#1: Parameter Sweeps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F9B66-F927-9B43-0257-9E5FB502F3A6}"/>
              </a:ext>
            </a:extLst>
          </p:cNvPr>
          <p:cNvCxnSpPr>
            <a:cxnSpLocks/>
          </p:cNvCxnSpPr>
          <p:nvPr/>
        </p:nvCxnSpPr>
        <p:spPr>
          <a:xfrm>
            <a:off x="3162300" y="2803272"/>
            <a:ext cx="0" cy="20307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AD2D73-8433-8E10-87C3-B7AF54035A29}"/>
              </a:ext>
            </a:extLst>
          </p:cNvPr>
          <p:cNvCxnSpPr>
            <a:cxnSpLocks/>
          </p:cNvCxnSpPr>
          <p:nvPr/>
        </p:nvCxnSpPr>
        <p:spPr>
          <a:xfrm flipH="1">
            <a:off x="2948940" y="4673982"/>
            <a:ext cx="372963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D88C38-D369-0A63-B10A-798E9F055288}"/>
              </a:ext>
            </a:extLst>
          </p:cNvPr>
          <p:cNvSpPr/>
          <p:nvPr/>
        </p:nvSpPr>
        <p:spPr>
          <a:xfrm>
            <a:off x="3467099" y="3119956"/>
            <a:ext cx="3031331" cy="1279705"/>
          </a:xfrm>
          <a:custGeom>
            <a:avLst/>
            <a:gdLst>
              <a:gd name="connsiteX0" fmla="*/ 0 w 2834640"/>
              <a:gd name="connsiteY0" fmla="*/ 1516380 h 1516380"/>
              <a:gd name="connsiteX1" fmla="*/ 7620 w 2834640"/>
              <a:gd name="connsiteY1" fmla="*/ 1478280 h 1516380"/>
              <a:gd name="connsiteX2" fmla="*/ 91440 w 2834640"/>
              <a:gd name="connsiteY2" fmla="*/ 1303020 h 1516380"/>
              <a:gd name="connsiteX3" fmla="*/ 114300 w 2834640"/>
              <a:gd name="connsiteY3" fmla="*/ 1226820 h 1516380"/>
              <a:gd name="connsiteX4" fmla="*/ 137160 w 2834640"/>
              <a:gd name="connsiteY4" fmla="*/ 1181100 h 1516380"/>
              <a:gd name="connsiteX5" fmla="*/ 152400 w 2834640"/>
              <a:gd name="connsiteY5" fmla="*/ 1120140 h 1516380"/>
              <a:gd name="connsiteX6" fmla="*/ 358140 w 2834640"/>
              <a:gd name="connsiteY6" fmla="*/ 777240 h 1516380"/>
              <a:gd name="connsiteX7" fmla="*/ 472440 w 2834640"/>
              <a:gd name="connsiteY7" fmla="*/ 678180 h 1516380"/>
              <a:gd name="connsiteX8" fmla="*/ 609600 w 2834640"/>
              <a:gd name="connsiteY8" fmla="*/ 571500 h 1516380"/>
              <a:gd name="connsiteX9" fmla="*/ 960120 w 2834640"/>
              <a:gd name="connsiteY9" fmla="*/ 373380 h 1516380"/>
              <a:gd name="connsiteX10" fmla="*/ 1066800 w 2834640"/>
              <a:gd name="connsiteY10" fmla="*/ 320040 h 1516380"/>
              <a:gd name="connsiteX11" fmla="*/ 1143000 w 2834640"/>
              <a:gd name="connsiteY11" fmla="*/ 281940 h 1516380"/>
              <a:gd name="connsiteX12" fmla="*/ 1181100 w 2834640"/>
              <a:gd name="connsiteY12" fmla="*/ 274320 h 1516380"/>
              <a:gd name="connsiteX13" fmla="*/ 1226820 w 2834640"/>
              <a:gd name="connsiteY13" fmla="*/ 266700 h 1516380"/>
              <a:gd name="connsiteX14" fmla="*/ 1562100 w 2834640"/>
              <a:gd name="connsiteY14" fmla="*/ 190500 h 1516380"/>
              <a:gd name="connsiteX15" fmla="*/ 1729740 w 2834640"/>
              <a:gd name="connsiteY15" fmla="*/ 152400 h 1516380"/>
              <a:gd name="connsiteX16" fmla="*/ 1965960 w 2834640"/>
              <a:gd name="connsiteY16" fmla="*/ 129540 h 1516380"/>
              <a:gd name="connsiteX17" fmla="*/ 2087880 w 2834640"/>
              <a:gd name="connsiteY17" fmla="*/ 76200 h 1516380"/>
              <a:gd name="connsiteX18" fmla="*/ 2202180 w 2834640"/>
              <a:gd name="connsiteY18" fmla="*/ 53340 h 1516380"/>
              <a:gd name="connsiteX19" fmla="*/ 2324100 w 2834640"/>
              <a:gd name="connsiteY19" fmla="*/ 22860 h 1516380"/>
              <a:gd name="connsiteX20" fmla="*/ 2430780 w 2834640"/>
              <a:gd name="connsiteY20" fmla="*/ 0 h 1516380"/>
              <a:gd name="connsiteX21" fmla="*/ 2590800 w 2834640"/>
              <a:gd name="connsiteY21" fmla="*/ 7620 h 1516380"/>
              <a:gd name="connsiteX22" fmla="*/ 2644140 w 2834640"/>
              <a:gd name="connsiteY22" fmla="*/ 15240 h 1516380"/>
              <a:gd name="connsiteX23" fmla="*/ 2834640 w 2834640"/>
              <a:gd name="connsiteY23" fmla="*/ 1524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4640" h="1516380">
                <a:moveTo>
                  <a:pt x="0" y="1516380"/>
                </a:moveTo>
                <a:cubicBezTo>
                  <a:pt x="2540" y="1503680"/>
                  <a:pt x="2518" y="1490184"/>
                  <a:pt x="7620" y="1478280"/>
                </a:cubicBezTo>
                <a:cubicBezTo>
                  <a:pt x="33129" y="1418758"/>
                  <a:pt x="72832" y="1365046"/>
                  <a:pt x="91440" y="1303020"/>
                </a:cubicBezTo>
                <a:cubicBezTo>
                  <a:pt x="99060" y="1277620"/>
                  <a:pt x="104989" y="1251650"/>
                  <a:pt x="114300" y="1226820"/>
                </a:cubicBezTo>
                <a:cubicBezTo>
                  <a:pt x="120283" y="1210866"/>
                  <a:pt x="131429" y="1197146"/>
                  <a:pt x="137160" y="1181100"/>
                </a:cubicBezTo>
                <a:cubicBezTo>
                  <a:pt x="144205" y="1161375"/>
                  <a:pt x="145776" y="1140011"/>
                  <a:pt x="152400" y="1120140"/>
                </a:cubicBezTo>
                <a:cubicBezTo>
                  <a:pt x="198102" y="983033"/>
                  <a:pt x="247981" y="899639"/>
                  <a:pt x="358140" y="777240"/>
                </a:cubicBezTo>
                <a:cubicBezTo>
                  <a:pt x="438118" y="688375"/>
                  <a:pt x="396155" y="716322"/>
                  <a:pt x="472440" y="678180"/>
                </a:cubicBezTo>
                <a:cubicBezTo>
                  <a:pt x="512622" y="617907"/>
                  <a:pt x="493138" y="641002"/>
                  <a:pt x="609600" y="571500"/>
                </a:cubicBezTo>
                <a:cubicBezTo>
                  <a:pt x="724850" y="502722"/>
                  <a:pt x="842521" y="438059"/>
                  <a:pt x="960120" y="373380"/>
                </a:cubicBezTo>
                <a:cubicBezTo>
                  <a:pt x="994956" y="354220"/>
                  <a:pt x="1031240" y="337820"/>
                  <a:pt x="1066800" y="320040"/>
                </a:cubicBezTo>
                <a:cubicBezTo>
                  <a:pt x="1092200" y="307340"/>
                  <a:pt x="1115153" y="287509"/>
                  <a:pt x="1143000" y="281940"/>
                </a:cubicBezTo>
                <a:lnTo>
                  <a:pt x="1181100" y="274320"/>
                </a:lnTo>
                <a:cubicBezTo>
                  <a:pt x="1196301" y="271556"/>
                  <a:pt x="1211731" y="270020"/>
                  <a:pt x="1226820" y="266700"/>
                </a:cubicBezTo>
                <a:lnTo>
                  <a:pt x="1562100" y="190500"/>
                </a:lnTo>
                <a:cubicBezTo>
                  <a:pt x="1617980" y="177800"/>
                  <a:pt x="1672701" y="157920"/>
                  <a:pt x="1729740" y="152400"/>
                </a:cubicBezTo>
                <a:lnTo>
                  <a:pt x="1965960" y="129540"/>
                </a:lnTo>
                <a:cubicBezTo>
                  <a:pt x="2006600" y="111760"/>
                  <a:pt x="2045663" y="89818"/>
                  <a:pt x="2087880" y="76200"/>
                </a:cubicBezTo>
                <a:cubicBezTo>
                  <a:pt x="2124858" y="64272"/>
                  <a:pt x="2164280" y="61898"/>
                  <a:pt x="2202180" y="53340"/>
                </a:cubicBezTo>
                <a:cubicBezTo>
                  <a:pt x="2243042" y="44113"/>
                  <a:pt x="2283305" y="32379"/>
                  <a:pt x="2324100" y="22860"/>
                </a:cubicBezTo>
                <a:cubicBezTo>
                  <a:pt x="2359516" y="14596"/>
                  <a:pt x="2395220" y="7620"/>
                  <a:pt x="2430780" y="0"/>
                </a:cubicBezTo>
                <a:cubicBezTo>
                  <a:pt x="2484120" y="2540"/>
                  <a:pt x="2537535" y="3815"/>
                  <a:pt x="2590800" y="7620"/>
                </a:cubicBezTo>
                <a:cubicBezTo>
                  <a:pt x="2608715" y="8900"/>
                  <a:pt x="2626188" y="14679"/>
                  <a:pt x="2644140" y="15240"/>
                </a:cubicBezTo>
                <a:cubicBezTo>
                  <a:pt x="2707609" y="17223"/>
                  <a:pt x="2771140" y="15240"/>
                  <a:pt x="2834640" y="15240"/>
                </a:cubicBezTo>
              </a:path>
            </a:pathLst>
          </a:custGeom>
          <a:noFill/>
          <a:ln w="57150">
            <a:solidFill>
              <a:srgbClr val="F7DE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DE5CF0-BBF1-A57F-93C1-6A2798586A9F}"/>
              </a:ext>
            </a:extLst>
          </p:cNvPr>
          <p:cNvSpPr/>
          <p:nvPr/>
        </p:nvSpPr>
        <p:spPr>
          <a:xfrm>
            <a:off x="3512820" y="3606195"/>
            <a:ext cx="2926080" cy="900147"/>
          </a:xfrm>
          <a:custGeom>
            <a:avLst/>
            <a:gdLst>
              <a:gd name="connsiteX0" fmla="*/ 0 w 2926080"/>
              <a:gd name="connsiteY0" fmla="*/ 900147 h 900147"/>
              <a:gd name="connsiteX1" fmla="*/ 83820 w 2926080"/>
              <a:gd name="connsiteY1" fmla="*/ 839187 h 900147"/>
              <a:gd name="connsiteX2" fmla="*/ 579120 w 2926080"/>
              <a:gd name="connsiteY2" fmla="*/ 587727 h 900147"/>
              <a:gd name="connsiteX3" fmla="*/ 1059180 w 2926080"/>
              <a:gd name="connsiteY3" fmla="*/ 450567 h 900147"/>
              <a:gd name="connsiteX4" fmla="*/ 1661160 w 2926080"/>
              <a:gd name="connsiteY4" fmla="*/ 252447 h 900147"/>
              <a:gd name="connsiteX5" fmla="*/ 2072640 w 2926080"/>
              <a:gd name="connsiteY5" fmla="*/ 153387 h 900147"/>
              <a:gd name="connsiteX6" fmla="*/ 2339340 w 2926080"/>
              <a:gd name="connsiteY6" fmla="*/ 92427 h 900147"/>
              <a:gd name="connsiteX7" fmla="*/ 2621280 w 2926080"/>
              <a:gd name="connsiteY7" fmla="*/ 8607 h 900147"/>
              <a:gd name="connsiteX8" fmla="*/ 2659380 w 2926080"/>
              <a:gd name="connsiteY8" fmla="*/ 987 h 900147"/>
              <a:gd name="connsiteX9" fmla="*/ 2926080 w 2926080"/>
              <a:gd name="connsiteY9" fmla="*/ 987 h 90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6080" h="900147">
                <a:moveTo>
                  <a:pt x="0" y="900147"/>
                </a:moveTo>
                <a:cubicBezTo>
                  <a:pt x="27940" y="879827"/>
                  <a:pt x="53911" y="856478"/>
                  <a:pt x="83820" y="839187"/>
                </a:cubicBezTo>
                <a:cubicBezTo>
                  <a:pt x="309902" y="708483"/>
                  <a:pt x="385223" y="644604"/>
                  <a:pt x="579120" y="587727"/>
                </a:cubicBezTo>
                <a:cubicBezTo>
                  <a:pt x="738815" y="540883"/>
                  <a:pt x="900213" y="499824"/>
                  <a:pt x="1059180" y="450567"/>
                </a:cubicBezTo>
                <a:cubicBezTo>
                  <a:pt x="1260963" y="388043"/>
                  <a:pt x="1455780" y="301890"/>
                  <a:pt x="1661160" y="252447"/>
                </a:cubicBezTo>
                <a:lnTo>
                  <a:pt x="2072640" y="153387"/>
                </a:lnTo>
                <a:cubicBezTo>
                  <a:pt x="2161395" y="132445"/>
                  <a:pt x="2251928" y="118414"/>
                  <a:pt x="2339340" y="92427"/>
                </a:cubicBezTo>
                <a:cubicBezTo>
                  <a:pt x="2433320" y="64487"/>
                  <a:pt x="2525139" y="27835"/>
                  <a:pt x="2621280" y="8607"/>
                </a:cubicBezTo>
                <a:cubicBezTo>
                  <a:pt x="2633980" y="6067"/>
                  <a:pt x="2646433" y="1311"/>
                  <a:pt x="2659380" y="987"/>
                </a:cubicBezTo>
                <a:cubicBezTo>
                  <a:pt x="2748252" y="-1235"/>
                  <a:pt x="2837180" y="987"/>
                  <a:pt x="2926080" y="98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DDFA69-81DD-C60A-6B46-8B3D61F1C43F}"/>
              </a:ext>
            </a:extLst>
          </p:cNvPr>
          <p:cNvSpPr/>
          <p:nvPr/>
        </p:nvSpPr>
        <p:spPr>
          <a:xfrm>
            <a:off x="3462338" y="2639439"/>
            <a:ext cx="2885121" cy="1764033"/>
          </a:xfrm>
          <a:custGeom>
            <a:avLst/>
            <a:gdLst>
              <a:gd name="connsiteX0" fmla="*/ 0 w 2185987"/>
              <a:gd name="connsiteY0" fmla="*/ 1757362 h 1757362"/>
              <a:gd name="connsiteX1" fmla="*/ 85725 w 2185987"/>
              <a:gd name="connsiteY1" fmla="*/ 1164431 h 1757362"/>
              <a:gd name="connsiteX2" fmla="*/ 328612 w 2185987"/>
              <a:gd name="connsiteY2" fmla="*/ 785812 h 1757362"/>
              <a:gd name="connsiteX3" fmla="*/ 392906 w 2185987"/>
              <a:gd name="connsiteY3" fmla="*/ 735806 h 1757362"/>
              <a:gd name="connsiteX4" fmla="*/ 414337 w 2185987"/>
              <a:gd name="connsiteY4" fmla="*/ 707231 h 1757362"/>
              <a:gd name="connsiteX5" fmla="*/ 657225 w 2185987"/>
              <a:gd name="connsiteY5" fmla="*/ 485775 h 1757362"/>
              <a:gd name="connsiteX6" fmla="*/ 992981 w 2185987"/>
              <a:gd name="connsiteY6" fmla="*/ 285750 h 1757362"/>
              <a:gd name="connsiteX7" fmla="*/ 1185862 w 2185987"/>
              <a:gd name="connsiteY7" fmla="*/ 214312 h 1757362"/>
              <a:gd name="connsiteX8" fmla="*/ 1357312 w 2185987"/>
              <a:gd name="connsiteY8" fmla="*/ 142875 h 1757362"/>
              <a:gd name="connsiteX9" fmla="*/ 1500187 w 2185987"/>
              <a:gd name="connsiteY9" fmla="*/ 107156 h 1757362"/>
              <a:gd name="connsiteX10" fmla="*/ 1771650 w 2185987"/>
              <a:gd name="connsiteY10" fmla="*/ 71437 h 1757362"/>
              <a:gd name="connsiteX11" fmla="*/ 1857375 w 2185987"/>
              <a:gd name="connsiteY11" fmla="*/ 50006 h 1757362"/>
              <a:gd name="connsiteX12" fmla="*/ 1907381 w 2185987"/>
              <a:gd name="connsiteY12" fmla="*/ 35718 h 1757362"/>
              <a:gd name="connsiteX13" fmla="*/ 2093118 w 2185987"/>
              <a:gd name="connsiteY13" fmla="*/ 28575 h 1757362"/>
              <a:gd name="connsiteX14" fmla="*/ 2114550 w 2185987"/>
              <a:gd name="connsiteY14" fmla="*/ 21431 h 1757362"/>
              <a:gd name="connsiteX15" fmla="*/ 2185987 w 2185987"/>
              <a:gd name="connsiteY15" fmla="*/ 0 h 17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5987" h="1757362">
                <a:moveTo>
                  <a:pt x="0" y="1757362"/>
                </a:moveTo>
                <a:cubicBezTo>
                  <a:pt x="18124" y="1443204"/>
                  <a:pt x="-8357" y="1421920"/>
                  <a:pt x="85725" y="1164431"/>
                </a:cubicBezTo>
                <a:cubicBezTo>
                  <a:pt x="127827" y="1049203"/>
                  <a:pt x="244802" y="850997"/>
                  <a:pt x="328612" y="785812"/>
                </a:cubicBezTo>
                <a:cubicBezTo>
                  <a:pt x="350043" y="769143"/>
                  <a:pt x="372892" y="754152"/>
                  <a:pt x="392906" y="735806"/>
                </a:cubicBezTo>
                <a:cubicBezTo>
                  <a:pt x="401683" y="727761"/>
                  <a:pt x="406194" y="715917"/>
                  <a:pt x="414337" y="707231"/>
                </a:cubicBezTo>
                <a:cubicBezTo>
                  <a:pt x="473838" y="643763"/>
                  <a:pt x="598237" y="525955"/>
                  <a:pt x="657225" y="485775"/>
                </a:cubicBezTo>
                <a:cubicBezTo>
                  <a:pt x="764894" y="412435"/>
                  <a:pt x="878223" y="347411"/>
                  <a:pt x="992981" y="285750"/>
                </a:cubicBezTo>
                <a:cubicBezTo>
                  <a:pt x="1204963" y="171849"/>
                  <a:pt x="1068620" y="259696"/>
                  <a:pt x="1185862" y="214312"/>
                </a:cubicBezTo>
                <a:cubicBezTo>
                  <a:pt x="1243600" y="191962"/>
                  <a:pt x="1298711" y="162852"/>
                  <a:pt x="1357312" y="142875"/>
                </a:cubicBezTo>
                <a:cubicBezTo>
                  <a:pt x="1403777" y="127035"/>
                  <a:pt x="1452186" y="117442"/>
                  <a:pt x="1500187" y="107156"/>
                </a:cubicBezTo>
                <a:cubicBezTo>
                  <a:pt x="1653255" y="74356"/>
                  <a:pt x="1634070" y="80036"/>
                  <a:pt x="1771650" y="71437"/>
                </a:cubicBezTo>
                <a:lnTo>
                  <a:pt x="1857375" y="50006"/>
                </a:lnTo>
                <a:cubicBezTo>
                  <a:pt x="1874140" y="45594"/>
                  <a:pt x="1890116" y="37287"/>
                  <a:pt x="1907381" y="35718"/>
                </a:cubicBezTo>
                <a:cubicBezTo>
                  <a:pt x="1969085" y="30109"/>
                  <a:pt x="2031206" y="30956"/>
                  <a:pt x="2093118" y="28575"/>
                </a:cubicBezTo>
                <a:cubicBezTo>
                  <a:pt x="2100262" y="26194"/>
                  <a:pt x="2107285" y="23412"/>
                  <a:pt x="2114550" y="21431"/>
                </a:cubicBezTo>
                <a:cubicBezTo>
                  <a:pt x="2183098" y="2736"/>
                  <a:pt x="2152447" y="16769"/>
                  <a:pt x="2185987" y="0"/>
                </a:cubicBezTo>
              </a:path>
            </a:pathLst>
          </a:custGeom>
          <a:noFill/>
          <a:ln w="57150">
            <a:solidFill>
              <a:srgbClr val="2E9D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7291C-E48D-313D-6EC0-81A746C03449}"/>
              </a:ext>
            </a:extLst>
          </p:cNvPr>
          <p:cNvSpPr txBox="1"/>
          <p:nvPr/>
        </p:nvSpPr>
        <p:spPr>
          <a:xfrm>
            <a:off x="3768569" y="4713660"/>
            <a:ext cx="257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CB385-C6C2-3AC5-306E-DED24B0F546C}"/>
              </a:ext>
            </a:extLst>
          </p:cNvPr>
          <p:cNvSpPr txBox="1"/>
          <p:nvPr/>
        </p:nvSpPr>
        <p:spPr>
          <a:xfrm rot="16200000">
            <a:off x="2065361" y="3433654"/>
            <a:ext cx="145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21728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7763B6-129A-9B2D-6BC4-C8B5448E831E}"/>
              </a:ext>
            </a:extLst>
          </p:cNvPr>
          <p:cNvSpPr/>
          <p:nvPr/>
        </p:nvSpPr>
        <p:spPr>
          <a:xfrm>
            <a:off x="1847429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Max Biomass Ratio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79C3D-3A5D-652E-6EBE-26C220E7C264}"/>
              </a:ext>
            </a:extLst>
          </p:cNvPr>
          <p:cNvSpPr/>
          <p:nvPr/>
        </p:nvSpPr>
        <p:spPr>
          <a:xfrm>
            <a:off x="3663670" y="118767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Intrinsic growth rate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090B8E-9993-B04B-3850-E7FA2EDAB9EC}"/>
              </a:ext>
            </a:extLst>
          </p:cNvPr>
          <p:cNvSpPr/>
          <p:nvPr/>
        </p:nvSpPr>
        <p:spPr>
          <a:xfrm>
            <a:off x="5479911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Tree Max Biomass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7296151" y="1182470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Ignition Probability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0F60F-7658-B2E6-926B-8B6521884F64}"/>
              </a:ext>
            </a:extLst>
          </p:cNvPr>
          <p:cNvSpPr txBox="1"/>
          <p:nvPr/>
        </p:nvSpPr>
        <p:spPr>
          <a:xfrm>
            <a:off x="7404417" y="2670575"/>
            <a:ext cx="13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  <a:p>
            <a:r>
              <a:rPr lang="en-US" dirty="0"/>
              <a:t>Mean </a:t>
            </a:r>
          </a:p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F6265D-5686-F977-D0B1-918B8E064F54}"/>
              </a:ext>
            </a:extLst>
          </p:cNvPr>
          <p:cNvSpPr/>
          <p:nvPr/>
        </p:nvSpPr>
        <p:spPr>
          <a:xfrm>
            <a:off x="6848949" y="2639439"/>
            <a:ext cx="1223126" cy="985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4EA5B8-1D4D-ADAB-F028-F9C744737487}"/>
              </a:ext>
            </a:extLst>
          </p:cNvPr>
          <p:cNvCxnSpPr>
            <a:cxnSpLocks/>
          </p:cNvCxnSpPr>
          <p:nvPr/>
        </p:nvCxnSpPr>
        <p:spPr>
          <a:xfrm>
            <a:off x="6980870" y="2854072"/>
            <a:ext cx="289880" cy="0"/>
          </a:xfrm>
          <a:prstGeom prst="line">
            <a:avLst/>
          </a:prstGeom>
          <a:ln w="57150">
            <a:solidFill>
              <a:srgbClr val="2E9D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5E6497-8EEB-46E0-81C9-0BB891FC327C}"/>
              </a:ext>
            </a:extLst>
          </p:cNvPr>
          <p:cNvCxnSpPr>
            <a:cxnSpLocks/>
          </p:cNvCxnSpPr>
          <p:nvPr/>
        </p:nvCxnSpPr>
        <p:spPr>
          <a:xfrm>
            <a:off x="6980870" y="3120772"/>
            <a:ext cx="289880" cy="0"/>
          </a:xfrm>
          <a:prstGeom prst="line">
            <a:avLst/>
          </a:prstGeom>
          <a:ln w="57150">
            <a:solidFill>
              <a:srgbClr val="F7DE2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8BF47-54A1-D126-8EA5-03DC2E0A1672}"/>
              </a:ext>
            </a:extLst>
          </p:cNvPr>
          <p:cNvCxnSpPr>
            <a:cxnSpLocks/>
          </p:cNvCxnSpPr>
          <p:nvPr/>
        </p:nvCxnSpPr>
        <p:spPr>
          <a:xfrm>
            <a:off x="6980870" y="3374772"/>
            <a:ext cx="28988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1B7-3899-3288-95A3-688F32CB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5" y="445025"/>
            <a:ext cx="8520600" cy="57270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B667-2797-618A-729D-86ABA2A9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 + interpretation]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BA100-1D68-66E1-2212-DA3761DB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06" y="2723"/>
            <a:ext cx="358726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1286E-A775-68C3-71F2-E8CEA4B6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95" y="-117020"/>
            <a:ext cx="380894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0F65B-0B05-AABB-2C39-23FE4DB8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71" y="2608539"/>
            <a:ext cx="4247513" cy="2875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61103-B0D3-B549-7641-C2BABA0C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15" y="2521569"/>
            <a:ext cx="3624625" cy="274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D733C-FB01-5114-58DE-010FE0B39CC4}"/>
              </a:ext>
            </a:extLst>
          </p:cNvPr>
          <p:cNvSpPr txBox="1"/>
          <p:nvPr/>
        </p:nvSpPr>
        <p:spPr>
          <a:xfrm>
            <a:off x="1273627" y="-12496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Biomass Ratio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CB5A-A4E6-3CA8-47AB-8B15A8CB6457}"/>
              </a:ext>
            </a:extLst>
          </p:cNvPr>
          <p:cNvSpPr txBox="1"/>
          <p:nvPr/>
        </p:nvSpPr>
        <p:spPr>
          <a:xfrm>
            <a:off x="5816538" y="13498"/>
            <a:ext cx="2645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Intrinsic Growth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BFFE9-42B2-E202-8A2A-8EBE6CF4B5A1}"/>
              </a:ext>
            </a:extLst>
          </p:cNvPr>
          <p:cNvSpPr txBox="1"/>
          <p:nvPr/>
        </p:nvSpPr>
        <p:spPr>
          <a:xfrm>
            <a:off x="5816539" y="2743901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 Probability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AB26D-ACC1-FCE5-9960-049A3685403C}"/>
              </a:ext>
            </a:extLst>
          </p:cNvPr>
          <p:cNvSpPr txBox="1"/>
          <p:nvPr/>
        </p:nvSpPr>
        <p:spPr>
          <a:xfrm>
            <a:off x="1361011" y="2728974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Max Biomass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4320A8-E3A9-B3D2-673D-08578FEC319F}"/>
              </a:ext>
            </a:extLst>
          </p:cNvPr>
          <p:cNvCxnSpPr/>
          <p:nvPr/>
        </p:nvCxnSpPr>
        <p:spPr>
          <a:xfrm flipV="1">
            <a:off x="1197427" y="1458686"/>
            <a:ext cx="0" cy="424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D1BA50-2437-76FB-020D-B269A1974980}"/>
              </a:ext>
            </a:extLst>
          </p:cNvPr>
          <p:cNvSpPr txBox="1"/>
          <p:nvPr/>
        </p:nvSpPr>
        <p:spPr>
          <a:xfrm>
            <a:off x="741250" y="1799034"/>
            <a:ext cx="120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Change in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50CB-25C9-E439-955F-AB4E9D8FA997}"/>
              </a:ext>
            </a:extLst>
          </p:cNvPr>
          <p:cNvSpPr txBox="1"/>
          <p:nvPr/>
        </p:nvSpPr>
        <p:spPr>
          <a:xfrm>
            <a:off x="6303773" y="4050200"/>
            <a:ext cx="1207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Bigger gap = bigger oscillations</a:t>
            </a:r>
          </a:p>
        </p:txBody>
      </p:sp>
    </p:spTree>
    <p:extLst>
      <p:ext uri="{BB962C8B-B14F-4D97-AF65-F5344CB8AC3E}">
        <p14:creationId xmlns:p14="http://schemas.microsoft.com/office/powerpoint/2010/main" val="74404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33456"/>
            <a:ext cx="8039100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#2: Eastside vs Westside Dynamics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08281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2948940" y="1018769"/>
            <a:ext cx="403193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Hand-picked “westside” vs “eastside” parameters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5F80D8-21D5-7F78-ADAA-53E1F0CBA675}"/>
              </a:ext>
            </a:extLst>
          </p:cNvPr>
          <p:cNvCxnSpPr>
            <a:cxnSpLocks/>
          </p:cNvCxnSpPr>
          <p:nvPr/>
        </p:nvCxnSpPr>
        <p:spPr>
          <a:xfrm>
            <a:off x="2267104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C2D38D-8F29-83E3-5FE7-3FA1D80EF08F}"/>
              </a:ext>
            </a:extLst>
          </p:cNvPr>
          <p:cNvCxnSpPr>
            <a:cxnSpLocks/>
          </p:cNvCxnSpPr>
          <p:nvPr/>
        </p:nvCxnSpPr>
        <p:spPr>
          <a:xfrm flipH="1">
            <a:off x="2138509" y="4454840"/>
            <a:ext cx="215838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530-1079-5F08-E4C9-65504645E06E}"/>
              </a:ext>
            </a:extLst>
          </p:cNvPr>
          <p:cNvCxnSpPr>
            <a:cxnSpLocks/>
          </p:cNvCxnSpPr>
          <p:nvPr/>
        </p:nvCxnSpPr>
        <p:spPr>
          <a:xfrm>
            <a:off x="4616237" y="3111528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B405A-3119-8D45-9908-B07C591B2CD3}"/>
              </a:ext>
            </a:extLst>
          </p:cNvPr>
          <p:cNvCxnSpPr>
            <a:cxnSpLocks/>
          </p:cNvCxnSpPr>
          <p:nvPr/>
        </p:nvCxnSpPr>
        <p:spPr>
          <a:xfrm flipH="1">
            <a:off x="4468266" y="4454842"/>
            <a:ext cx="2209186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5E7C8-8CBF-81FA-A202-153A493C4DAA}"/>
              </a:ext>
            </a:extLst>
          </p:cNvPr>
          <p:cNvSpPr/>
          <p:nvPr/>
        </p:nvSpPr>
        <p:spPr>
          <a:xfrm>
            <a:off x="2640412" y="2444309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55A63E-DE01-5F16-A5A0-762165904E3B}"/>
              </a:ext>
            </a:extLst>
          </p:cNvPr>
          <p:cNvSpPr/>
          <p:nvPr/>
        </p:nvSpPr>
        <p:spPr>
          <a:xfrm>
            <a:off x="2354807" y="3463153"/>
            <a:ext cx="1676400" cy="718457"/>
          </a:xfrm>
          <a:custGeom>
            <a:avLst/>
            <a:gdLst>
              <a:gd name="connsiteX0" fmla="*/ 0 w 1676400"/>
              <a:gd name="connsiteY0" fmla="*/ 718457 h 718457"/>
              <a:gd name="connsiteX1" fmla="*/ 188685 w 1676400"/>
              <a:gd name="connsiteY1" fmla="*/ 239486 h 718457"/>
              <a:gd name="connsiteX2" fmla="*/ 232228 w 1676400"/>
              <a:gd name="connsiteY2" fmla="*/ 217714 h 718457"/>
              <a:gd name="connsiteX3" fmla="*/ 362857 w 1676400"/>
              <a:gd name="connsiteY3" fmla="*/ 246743 h 718457"/>
              <a:gd name="connsiteX4" fmla="*/ 587828 w 1676400"/>
              <a:gd name="connsiteY4" fmla="*/ 224972 h 718457"/>
              <a:gd name="connsiteX5" fmla="*/ 921657 w 1676400"/>
              <a:gd name="connsiteY5" fmla="*/ 116114 h 718457"/>
              <a:gd name="connsiteX6" fmla="*/ 1059543 w 1676400"/>
              <a:gd name="connsiteY6" fmla="*/ 36286 h 718457"/>
              <a:gd name="connsiteX7" fmla="*/ 1124857 w 1676400"/>
              <a:gd name="connsiteY7" fmla="*/ 7257 h 718457"/>
              <a:gd name="connsiteX8" fmla="*/ 1306285 w 1676400"/>
              <a:gd name="connsiteY8" fmla="*/ 0 h 718457"/>
              <a:gd name="connsiteX9" fmla="*/ 1473200 w 1676400"/>
              <a:gd name="connsiteY9" fmla="*/ 36286 h 718457"/>
              <a:gd name="connsiteX10" fmla="*/ 1531257 w 1676400"/>
              <a:gd name="connsiteY10" fmla="*/ 65314 h 718457"/>
              <a:gd name="connsiteX11" fmla="*/ 1676400 w 1676400"/>
              <a:gd name="connsiteY11" fmla="*/ 72572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718457">
                <a:moveTo>
                  <a:pt x="0" y="718457"/>
                </a:moveTo>
                <a:cubicBezTo>
                  <a:pt x="15889" y="671672"/>
                  <a:pt x="94193" y="347477"/>
                  <a:pt x="188685" y="239486"/>
                </a:cubicBezTo>
                <a:cubicBezTo>
                  <a:pt x="199371" y="227273"/>
                  <a:pt x="217714" y="224971"/>
                  <a:pt x="232228" y="217714"/>
                </a:cubicBezTo>
                <a:cubicBezTo>
                  <a:pt x="275400" y="232105"/>
                  <a:pt x="315097" y="247854"/>
                  <a:pt x="362857" y="246743"/>
                </a:cubicBezTo>
                <a:cubicBezTo>
                  <a:pt x="438177" y="244991"/>
                  <a:pt x="512838" y="232229"/>
                  <a:pt x="587828" y="224972"/>
                </a:cubicBezTo>
                <a:cubicBezTo>
                  <a:pt x="644125" y="208887"/>
                  <a:pt x="852596" y="156096"/>
                  <a:pt x="921657" y="116114"/>
                </a:cubicBezTo>
                <a:cubicBezTo>
                  <a:pt x="967619" y="89505"/>
                  <a:pt x="1011012" y="57856"/>
                  <a:pt x="1059543" y="36286"/>
                </a:cubicBezTo>
                <a:cubicBezTo>
                  <a:pt x="1081314" y="26610"/>
                  <a:pt x="1101286" y="10723"/>
                  <a:pt x="1124857" y="7257"/>
                </a:cubicBezTo>
                <a:cubicBezTo>
                  <a:pt x="1184737" y="-1549"/>
                  <a:pt x="1245809" y="2419"/>
                  <a:pt x="1306285" y="0"/>
                </a:cubicBezTo>
                <a:cubicBezTo>
                  <a:pt x="1361923" y="12095"/>
                  <a:pt x="1418520" y="20411"/>
                  <a:pt x="1473200" y="36286"/>
                </a:cubicBezTo>
                <a:cubicBezTo>
                  <a:pt x="1493979" y="42318"/>
                  <a:pt x="1510881" y="58037"/>
                  <a:pt x="1531257" y="65314"/>
                </a:cubicBezTo>
                <a:cubicBezTo>
                  <a:pt x="1567170" y="78140"/>
                  <a:pt x="1654532" y="72572"/>
                  <a:pt x="1676400" y="72572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1B5A8-5CC1-6829-1A49-6BF2184D1F33}"/>
              </a:ext>
            </a:extLst>
          </p:cNvPr>
          <p:cNvSpPr/>
          <p:nvPr/>
        </p:nvSpPr>
        <p:spPr>
          <a:xfrm>
            <a:off x="4998825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8F19EC-F54C-794D-EDF6-8BA5420E5C2C}"/>
              </a:ext>
            </a:extLst>
          </p:cNvPr>
          <p:cNvSpPr/>
          <p:nvPr/>
        </p:nvSpPr>
        <p:spPr>
          <a:xfrm>
            <a:off x="5179814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2BB113-39D2-DCF1-662C-5B70CB35C0C6}"/>
              </a:ext>
            </a:extLst>
          </p:cNvPr>
          <p:cNvSpPr/>
          <p:nvPr/>
        </p:nvSpPr>
        <p:spPr>
          <a:xfrm>
            <a:off x="5353649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E9D3EC-77E9-E486-DD99-31B75572B5E5}"/>
              </a:ext>
            </a:extLst>
          </p:cNvPr>
          <p:cNvSpPr/>
          <p:nvPr/>
        </p:nvSpPr>
        <p:spPr>
          <a:xfrm>
            <a:off x="5567905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2C14C-83F5-FE6C-8E95-2F1ABF87C559}"/>
              </a:ext>
            </a:extLst>
          </p:cNvPr>
          <p:cNvSpPr/>
          <p:nvPr/>
        </p:nvSpPr>
        <p:spPr>
          <a:xfrm>
            <a:off x="5777249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1914F-8024-7922-B0A5-6DADB606EC38}"/>
              </a:ext>
            </a:extLst>
          </p:cNvPr>
          <p:cNvSpPr/>
          <p:nvPr/>
        </p:nvSpPr>
        <p:spPr>
          <a:xfrm>
            <a:off x="5981845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2D3384-168F-5DF1-1B2D-665991AB6F16}"/>
              </a:ext>
            </a:extLst>
          </p:cNvPr>
          <p:cNvSpPr/>
          <p:nvPr/>
        </p:nvSpPr>
        <p:spPr>
          <a:xfrm>
            <a:off x="6214570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72FF7-C8EE-4625-A7BB-A20E34277D49}"/>
              </a:ext>
            </a:extLst>
          </p:cNvPr>
          <p:cNvSpPr txBox="1"/>
          <p:nvPr/>
        </p:nvSpPr>
        <p:spPr>
          <a:xfrm>
            <a:off x="5179580" y="4454840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burned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A6DCC3-EFD7-BD3C-AD53-229618410F38}"/>
              </a:ext>
            </a:extLst>
          </p:cNvPr>
          <p:cNvSpPr txBox="1"/>
          <p:nvPr/>
        </p:nvSpPr>
        <p:spPr>
          <a:xfrm>
            <a:off x="2935511" y="4427946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03C1B-E0E5-F2CB-FB94-D3445DAB798E}"/>
              </a:ext>
            </a:extLst>
          </p:cNvPr>
          <p:cNvSpPr txBox="1"/>
          <p:nvPr/>
        </p:nvSpPr>
        <p:spPr>
          <a:xfrm rot="16200000">
            <a:off x="4122612" y="3567753"/>
            <a:ext cx="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8DF442-62C8-8FE6-94EF-B87DEBA962F8}"/>
              </a:ext>
            </a:extLst>
          </p:cNvPr>
          <p:cNvSpPr txBox="1"/>
          <p:nvPr/>
        </p:nvSpPr>
        <p:spPr>
          <a:xfrm rot="16200000">
            <a:off x="1556327" y="3451685"/>
            <a:ext cx="107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Biomass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F21529-7723-027A-A6A3-CC5AD5C27193}"/>
              </a:ext>
            </a:extLst>
          </p:cNvPr>
          <p:cNvCxnSpPr>
            <a:cxnSpLocks/>
          </p:cNvCxnSpPr>
          <p:nvPr/>
        </p:nvCxnSpPr>
        <p:spPr>
          <a:xfrm>
            <a:off x="6976315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3EAB55-21DC-DFAB-4F6D-3EDB224867E0}"/>
              </a:ext>
            </a:extLst>
          </p:cNvPr>
          <p:cNvCxnSpPr>
            <a:cxnSpLocks/>
          </p:cNvCxnSpPr>
          <p:nvPr/>
        </p:nvCxnSpPr>
        <p:spPr>
          <a:xfrm flipH="1">
            <a:off x="6823463" y="4454840"/>
            <a:ext cx="21874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1098B99-E981-FAF8-6C61-B9AAADF8E9BF}"/>
              </a:ext>
            </a:extLst>
          </p:cNvPr>
          <p:cNvSpPr/>
          <p:nvPr/>
        </p:nvSpPr>
        <p:spPr>
          <a:xfrm>
            <a:off x="7222993" y="2275607"/>
            <a:ext cx="1617492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 characteristic time point: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83E09B-A185-9AAD-D6A7-F1D4BA432942}"/>
              </a:ext>
            </a:extLst>
          </p:cNvPr>
          <p:cNvSpPr/>
          <p:nvPr/>
        </p:nvSpPr>
        <p:spPr>
          <a:xfrm>
            <a:off x="7298728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3F8654-ABD9-CC08-3F84-5B6BFDC55D44}"/>
              </a:ext>
            </a:extLst>
          </p:cNvPr>
          <p:cNvSpPr/>
          <p:nvPr/>
        </p:nvSpPr>
        <p:spPr>
          <a:xfrm>
            <a:off x="7479717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7C83A4-BB47-89AD-C8B2-666D8F536F7A}"/>
              </a:ext>
            </a:extLst>
          </p:cNvPr>
          <p:cNvSpPr/>
          <p:nvPr/>
        </p:nvSpPr>
        <p:spPr>
          <a:xfrm>
            <a:off x="7653552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CE1C1B-D5EE-8797-A4FE-6D2E8EE6A6E6}"/>
              </a:ext>
            </a:extLst>
          </p:cNvPr>
          <p:cNvSpPr/>
          <p:nvPr/>
        </p:nvSpPr>
        <p:spPr>
          <a:xfrm>
            <a:off x="7867808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5761A5-A64C-7D77-32E0-8E7FEF052254}"/>
              </a:ext>
            </a:extLst>
          </p:cNvPr>
          <p:cNvSpPr/>
          <p:nvPr/>
        </p:nvSpPr>
        <p:spPr>
          <a:xfrm>
            <a:off x="8063705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8B6B1B-7C64-FD52-740D-836FF3CEAB31}"/>
              </a:ext>
            </a:extLst>
          </p:cNvPr>
          <p:cNvSpPr/>
          <p:nvPr/>
        </p:nvSpPr>
        <p:spPr>
          <a:xfrm>
            <a:off x="8281748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7F1488-1C31-A5AE-83B6-93BF3CBF1331}"/>
              </a:ext>
            </a:extLst>
          </p:cNvPr>
          <p:cNvSpPr/>
          <p:nvPr/>
        </p:nvSpPr>
        <p:spPr>
          <a:xfrm>
            <a:off x="8501026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B6BB5B-50D6-20EE-AB86-D432466646E9}"/>
              </a:ext>
            </a:extLst>
          </p:cNvPr>
          <p:cNvSpPr txBox="1"/>
          <p:nvPr/>
        </p:nvSpPr>
        <p:spPr>
          <a:xfrm>
            <a:off x="7461790" y="4454840"/>
            <a:ext cx="119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EDA6C1-C2B7-DF54-2C4A-609310A376D1}"/>
              </a:ext>
            </a:extLst>
          </p:cNvPr>
          <p:cNvSpPr txBox="1"/>
          <p:nvPr/>
        </p:nvSpPr>
        <p:spPr>
          <a:xfrm rot="16200000">
            <a:off x="6477827" y="3555370"/>
            <a:ext cx="6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C9BE5D-C816-F6A9-A3B5-5AD7B43A2C00}"/>
              </a:ext>
            </a:extLst>
          </p:cNvPr>
          <p:cNvSpPr/>
          <p:nvPr/>
        </p:nvSpPr>
        <p:spPr>
          <a:xfrm>
            <a:off x="4998825" y="2439278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</p:spTree>
    <p:extLst>
      <p:ext uri="{BB962C8B-B14F-4D97-AF65-F5344CB8AC3E}">
        <p14:creationId xmlns:p14="http://schemas.microsoft.com/office/powerpoint/2010/main" val="284319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6C9E0-C391-A7EC-CC4D-5F11CF0B9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[plots] </a:t>
            </a:r>
          </a:p>
        </p:txBody>
      </p:sp>
    </p:spTree>
    <p:extLst>
      <p:ext uri="{BB962C8B-B14F-4D97-AF65-F5344CB8AC3E}">
        <p14:creationId xmlns:p14="http://schemas.microsoft.com/office/powerpoint/2010/main" val="329664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16544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00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The Good: </a:t>
            </a:r>
          </a:p>
          <a:p>
            <a:r>
              <a:rPr lang="en-US" sz="2400" dirty="0"/>
              <a:t>Our model did recover some environmental differences (more resource limited system/smaller burns vs less limited/bigger burns) </a:t>
            </a:r>
          </a:p>
          <a:p>
            <a:r>
              <a:rPr lang="en-US" sz="2400" dirty="0"/>
              <a:t>The main parameters that seem to drive differing dynamics are ratio of max tree to neighborhood biomass (representing resource limitations) and ignition probability </a:t>
            </a:r>
          </a:p>
        </p:txBody>
      </p:sp>
    </p:spTree>
    <p:extLst>
      <p:ext uri="{BB962C8B-B14F-4D97-AF65-F5344CB8AC3E}">
        <p14:creationId xmlns:p14="http://schemas.microsoft.com/office/powerpoint/2010/main" val="259726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The Limitations: </a:t>
            </a:r>
          </a:p>
          <a:p>
            <a:r>
              <a:rPr lang="en-US" sz="2800" dirty="0"/>
              <a:t>Linear relationship </a:t>
            </a:r>
            <a:r>
              <a:rPr lang="en-US" sz="2800" dirty="0" err="1"/>
              <a:t>bt</a:t>
            </a:r>
            <a:r>
              <a:rPr lang="en-US" sz="2800" dirty="0"/>
              <a:t> source size and probability of fire spreading caused semi-unrealistic dynamics </a:t>
            </a:r>
          </a:p>
          <a:p>
            <a:pPr lvl="1"/>
            <a:r>
              <a:rPr lang="en-US" sz="2400" dirty="0"/>
              <a:t>Tiny little grass fires almost never propagate </a:t>
            </a:r>
            <a:r>
              <a:rPr lang="en-US" sz="2400" dirty="0" err="1"/>
              <a:t>bc</a:t>
            </a:r>
            <a:r>
              <a:rPr lang="en-US" sz="2400" dirty="0"/>
              <a:t> of how we generate burn probabilities</a:t>
            </a:r>
          </a:p>
          <a:p>
            <a:pPr lvl="1"/>
            <a:r>
              <a:rPr lang="en-US" sz="2400" dirty="0"/>
              <a:t>More realistic would maybe be to have a non-linear relationship  </a:t>
            </a:r>
          </a:p>
          <a:p>
            <a:r>
              <a:rPr lang="en-US" sz="2800" dirty="0"/>
              <a:t>Would not use fixed boundary conditions next time (artifacts on edges)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5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96457" y="1793876"/>
            <a:ext cx="4151086" cy="873578"/>
          </a:xfrm>
          <a:prstGeom prst="rect">
            <a:avLst/>
          </a:prstGeom>
          <a:solidFill>
            <a:srgbClr val="CFCEA8"/>
          </a:solidFill>
          <a:ln w="57150">
            <a:solidFill>
              <a:srgbClr val="595831"/>
            </a:solidFill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9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873738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82FA9-183F-993E-23E5-74E7F05B2E6A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39EB38-4ACD-C5C4-6E33-255C2C505995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6534EB-8144-C85D-B075-68CBE397D5F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8378F-A9B9-E5E5-5C09-41FD789EF677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6E7D47-E7AC-8B40-94E6-A23D706B6106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C9244D-24BE-36BE-6FC2-22FBD22D90D4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01FE0D-0CFF-3167-4700-1D7610B2F95E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4D341D-20CB-7440-0CB3-C247A7F4A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95B64C6-FA50-EF6B-FA77-B609B3D61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95464D-DCC4-30F4-1519-4DDE2CF1E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58F261-055C-E365-9F0E-26147DDE4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BC5E06D-C36F-7AF7-586B-056FABFD86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659384-CD3A-41A0-E5AF-D6061374C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190A021-1005-71FF-2166-3869089177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DE5189-A631-BFF5-552B-C29346A42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618446B-7810-ED6F-E645-0A84707E11B9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3FE7A70-DF58-4C10-7D62-0F1CA829F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02B7A75-0A49-ACEC-AE9A-C3FCCF7ED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75719AD-9499-C916-3CFE-0C66FF41F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589735B-1E80-7A72-4DF9-BA737362B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79B6B75-DD3E-91AE-006B-0949438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D590D54-10A6-9415-8FF7-24DACF173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E6E431-AEBE-1D74-CF3C-0F916E2D5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DCA36D4-7FEA-2713-D782-CDC38CED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1356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 season</a:t>
            </a: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24893-9379-94A1-9BB7-8235F86D092E}"/>
              </a:ext>
            </a:extLst>
          </p:cNvPr>
          <p:cNvGrpSpPr/>
          <p:nvPr/>
        </p:nvGrpSpPr>
        <p:grpSpPr>
          <a:xfrm>
            <a:off x="3729521" y="1267532"/>
            <a:ext cx="2880320" cy="2857936"/>
            <a:chOff x="2495600" y="1988840"/>
            <a:chExt cx="2880320" cy="2857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80766-22BE-7880-D4F6-DB09A00C298B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80EB9E-005D-4430-AA8D-D77D6E4C488A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47275F-A884-C0F6-88AD-7524730E6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ACD8B0-BDFF-F146-4F1A-F0D6C1012D8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058FC-4E1A-9F25-A540-FA5DE796C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1CC7A5-CDF1-B27A-08FA-8533C71BB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47CCA-AD7F-A812-9D05-7EF4A3BE5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5018FF-AC9F-14FC-7EB5-18B9EA01B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7DFE3-B7EF-C69C-FE2B-46D9374C67D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Fir tree with solid fill">
              <a:extLst>
                <a:ext uri="{FF2B5EF4-FFF2-40B4-BE49-F238E27FC236}">
                  <a16:creationId xmlns:a16="http://schemas.microsoft.com/office/drawing/2014/main" id="{7ACCE4EA-29B4-F48B-0E07-9581CD02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21" name="Graphic 20" descr="Fir tree with solid fill">
              <a:extLst>
                <a:ext uri="{FF2B5EF4-FFF2-40B4-BE49-F238E27FC236}">
                  <a16:creationId xmlns:a16="http://schemas.microsoft.com/office/drawing/2014/main" id="{53B58E9D-0958-F42F-06BE-AF354CE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22" name="Graphic 21" descr="Fir tree with solid fill">
              <a:extLst>
                <a:ext uri="{FF2B5EF4-FFF2-40B4-BE49-F238E27FC236}">
                  <a16:creationId xmlns:a16="http://schemas.microsoft.com/office/drawing/2014/main" id="{38E9AF26-8580-72A5-43FD-DF681E8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23" name="Graphic 22" descr="Fir tree with solid fill">
              <a:extLst>
                <a:ext uri="{FF2B5EF4-FFF2-40B4-BE49-F238E27FC236}">
                  <a16:creationId xmlns:a16="http://schemas.microsoft.com/office/drawing/2014/main" id="{789CAC16-5906-C5E3-6F1B-945811B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24" name="Graphic 23" descr="Fir tree with solid fill">
              <a:extLst>
                <a:ext uri="{FF2B5EF4-FFF2-40B4-BE49-F238E27FC236}">
                  <a16:creationId xmlns:a16="http://schemas.microsoft.com/office/drawing/2014/main" id="{E27EBBEF-E811-0260-8377-C7705D59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25" name="Graphic 24" descr="Fir tree with solid fill">
              <a:extLst>
                <a:ext uri="{FF2B5EF4-FFF2-40B4-BE49-F238E27FC236}">
                  <a16:creationId xmlns:a16="http://schemas.microsoft.com/office/drawing/2014/main" id="{FA838A4A-1ACE-79D1-165B-CA0BC0D1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26" name="Graphic 25" descr="Fir tree with solid fill">
              <a:extLst>
                <a:ext uri="{FF2B5EF4-FFF2-40B4-BE49-F238E27FC236}">
                  <a16:creationId xmlns:a16="http://schemas.microsoft.com/office/drawing/2014/main" id="{9EF30DF2-A6B8-4684-BE2A-2E5B53A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BAA412-2BD3-578D-FD43-DF30E3C38BB7}"/>
              </a:ext>
            </a:extLst>
          </p:cNvPr>
          <p:cNvGrpSpPr/>
          <p:nvPr/>
        </p:nvGrpSpPr>
        <p:grpSpPr>
          <a:xfrm>
            <a:off x="4522279" y="1161528"/>
            <a:ext cx="541351" cy="541351"/>
            <a:chOff x="5771964" y="548680"/>
            <a:chExt cx="541351" cy="541351"/>
          </a:xfrm>
        </p:grpSpPr>
        <p:pic>
          <p:nvPicPr>
            <p:cNvPr id="36" name="Graphic 35" descr="Fire with solid fill">
              <a:extLst>
                <a:ext uri="{FF2B5EF4-FFF2-40B4-BE49-F238E27FC236}">
                  <a16:creationId xmlns:a16="http://schemas.microsoft.com/office/drawing/2014/main" id="{0BDD1AB0-9F72-3D5F-F9CB-2862909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A030A-D37C-513F-4B78-E2082547F47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58BA1A4E-8EC8-C6EC-4D80-5CA56753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377" y="2731762"/>
            <a:ext cx="647630" cy="6476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5BEFACC-816F-C1F9-734C-28C240B012D0}"/>
              </a:ext>
            </a:extLst>
          </p:cNvPr>
          <p:cNvGrpSpPr/>
          <p:nvPr/>
        </p:nvGrpSpPr>
        <p:grpSpPr>
          <a:xfrm>
            <a:off x="5229559" y="2577751"/>
            <a:ext cx="541351" cy="541351"/>
            <a:chOff x="5771964" y="548680"/>
            <a:chExt cx="541351" cy="541351"/>
          </a:xfrm>
        </p:grpSpPr>
        <p:pic>
          <p:nvPicPr>
            <p:cNvPr id="41" name="Graphic 40" descr="Fire with solid fill">
              <a:extLst>
                <a:ext uri="{FF2B5EF4-FFF2-40B4-BE49-F238E27FC236}">
                  <a16:creationId xmlns:a16="http://schemas.microsoft.com/office/drawing/2014/main" id="{EE8FA7AA-0C45-8205-4A64-C04D9B3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683A03-785C-9045-5F21-085AB3181FC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ED0AC0-4F95-A683-F591-D060EA8A5A18}"/>
              </a:ext>
            </a:extLst>
          </p:cNvPr>
          <p:cNvSpPr txBox="1"/>
          <p:nvPr/>
        </p:nvSpPr>
        <p:spPr>
          <a:xfrm>
            <a:off x="1379046" y="899210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A0A32-A438-43A0-382F-36E6708E0388}"/>
              </a:ext>
            </a:extLst>
          </p:cNvPr>
          <p:cNvSpPr txBox="1"/>
          <p:nvPr/>
        </p:nvSpPr>
        <p:spPr>
          <a:xfrm>
            <a:off x="4714112" y="872401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3EF8F-87F6-074B-7CEF-3D533D0E7240}"/>
              </a:ext>
            </a:extLst>
          </p:cNvPr>
          <p:cNvGrpSpPr/>
          <p:nvPr/>
        </p:nvGrpSpPr>
        <p:grpSpPr>
          <a:xfrm>
            <a:off x="7147340" y="1237483"/>
            <a:ext cx="2880320" cy="2857936"/>
            <a:chOff x="2495600" y="1988840"/>
            <a:chExt cx="2880320" cy="2857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6B2125-65BB-5598-162F-66C32F824441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29BFCF-F113-27D0-49B8-2C3A64C7C12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D50CCC-0932-628B-A1D6-68BF9417E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788AA4-1321-8AFC-3D18-7F50AFD0F3C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54BFF-AF16-66BB-4BEF-E0929129B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0B95292-E1E6-C583-F4FE-BE5A68240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798605-C451-7508-4833-B347EDEF4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AE9E65F-AB9F-7835-C2DE-FFCB60109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3E1022-B61A-5935-63D5-BAFB8451970F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7" name="Graphic 46" descr="Fir tree with solid fill">
              <a:extLst>
                <a:ext uri="{FF2B5EF4-FFF2-40B4-BE49-F238E27FC236}">
                  <a16:creationId xmlns:a16="http://schemas.microsoft.com/office/drawing/2014/main" id="{3B79259E-CC15-2F41-03DC-D9101F3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48" name="Graphic 47" descr="Fir tree with solid fill">
              <a:extLst>
                <a:ext uri="{FF2B5EF4-FFF2-40B4-BE49-F238E27FC236}">
                  <a16:creationId xmlns:a16="http://schemas.microsoft.com/office/drawing/2014/main" id="{3253F334-C300-9CA8-2279-6CCF50C7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49" name="Graphic 48" descr="Fir tree with solid fill">
              <a:extLst>
                <a:ext uri="{FF2B5EF4-FFF2-40B4-BE49-F238E27FC236}">
                  <a16:creationId xmlns:a16="http://schemas.microsoft.com/office/drawing/2014/main" id="{099D4830-9EC9-799D-0157-24C5C1E0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50" name="Graphic 49" descr="Fir tree with solid fill">
              <a:extLst>
                <a:ext uri="{FF2B5EF4-FFF2-40B4-BE49-F238E27FC236}">
                  <a16:creationId xmlns:a16="http://schemas.microsoft.com/office/drawing/2014/main" id="{94315133-2C28-B861-1E5F-709962C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51" name="Graphic 50" descr="Fir tree with solid fill">
              <a:extLst>
                <a:ext uri="{FF2B5EF4-FFF2-40B4-BE49-F238E27FC236}">
                  <a16:creationId xmlns:a16="http://schemas.microsoft.com/office/drawing/2014/main" id="{D5657A79-8388-1B54-432A-4EC3AF0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52" name="Graphic 51" descr="Fir tree with solid fill">
              <a:extLst>
                <a:ext uri="{FF2B5EF4-FFF2-40B4-BE49-F238E27FC236}">
                  <a16:creationId xmlns:a16="http://schemas.microsoft.com/office/drawing/2014/main" id="{C8DD943C-9F35-A149-800A-531D9A9F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53" name="Graphic 52" descr="Fir tree with solid fill">
              <a:extLst>
                <a:ext uri="{FF2B5EF4-FFF2-40B4-BE49-F238E27FC236}">
                  <a16:creationId xmlns:a16="http://schemas.microsoft.com/office/drawing/2014/main" id="{2B713F9E-000F-0192-91C5-96E271A6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pic>
        <p:nvPicPr>
          <p:cNvPr id="65" name="Graphic 64" descr="Fir tree with solid fill">
            <a:extLst>
              <a:ext uri="{FF2B5EF4-FFF2-40B4-BE49-F238E27FC236}">
                <a16:creationId xmlns:a16="http://schemas.microsoft.com/office/drawing/2014/main" id="{9B5AB2C6-38B1-E246-1490-30AD151F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196" y="2701713"/>
            <a:ext cx="647630" cy="6476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476AD-7AEA-6F80-0E9A-F4655B177291}"/>
              </a:ext>
            </a:extLst>
          </p:cNvPr>
          <p:cNvGrpSpPr/>
          <p:nvPr/>
        </p:nvGrpSpPr>
        <p:grpSpPr>
          <a:xfrm>
            <a:off x="8647378" y="2547702"/>
            <a:ext cx="541351" cy="541351"/>
            <a:chOff x="5771964" y="548680"/>
            <a:chExt cx="541351" cy="541351"/>
          </a:xfrm>
        </p:grpSpPr>
        <p:pic>
          <p:nvPicPr>
            <p:cNvPr id="67" name="Graphic 66" descr="Fire with solid fill">
              <a:extLst>
                <a:ext uri="{FF2B5EF4-FFF2-40B4-BE49-F238E27FC236}">
                  <a16:creationId xmlns:a16="http://schemas.microsoft.com/office/drawing/2014/main" id="{645085C9-56C9-92B3-7049-77A07FAA6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4A5279-996C-4832-E5E7-0CAF0F3B672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679932-F051-82AB-4018-E05BD5D58AC4}"/>
              </a:ext>
            </a:extLst>
          </p:cNvPr>
          <p:cNvSpPr txBox="1"/>
          <p:nvPr/>
        </p:nvSpPr>
        <p:spPr>
          <a:xfrm>
            <a:off x="8131931" y="842352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EB917BF7-0429-1524-E921-CB8CAA2B64F0}"/>
              </a:ext>
            </a:extLst>
          </p:cNvPr>
          <p:cNvSpPr/>
          <p:nvPr/>
        </p:nvSpPr>
        <p:spPr>
          <a:xfrm rot="6191338" flipV="1">
            <a:off x="7881941" y="1780193"/>
            <a:ext cx="486834" cy="1859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A410D1-C55E-7D5F-66BF-C6D6C5E588A2}"/>
              </a:ext>
            </a:extLst>
          </p:cNvPr>
          <p:cNvSpPr txBox="1"/>
          <p:nvPr/>
        </p:nvSpPr>
        <p:spPr>
          <a:xfrm>
            <a:off x="1179916" y="1220449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7CCEC63-0D24-4840-3F04-D4C9B33FB405}"/>
              </a:ext>
            </a:extLst>
          </p:cNvPr>
          <p:cNvSpPr/>
          <p:nvPr/>
        </p:nvSpPr>
        <p:spPr>
          <a:xfrm rot="699566">
            <a:off x="3604969" y="2558376"/>
            <a:ext cx="2037327" cy="1464709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2C059B-CAB3-C53D-1D28-D8357456E9D1}"/>
              </a:ext>
            </a:extLst>
          </p:cNvPr>
          <p:cNvSpPr txBox="1"/>
          <p:nvPr/>
        </p:nvSpPr>
        <p:spPr>
          <a:xfrm>
            <a:off x="4751505" y="1088199"/>
            <a:ext cx="143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/>
              <p:nvPr/>
            </p:nvSpPr>
            <p:spPr>
              <a:xfrm>
                <a:off x="3482053" y="216541"/>
                <a:ext cx="4973889" cy="143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Vegetation accumulates biomass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𝑐𝑙𝑖𝑝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053" y="216541"/>
                <a:ext cx="4973889" cy="1433277"/>
              </a:xfrm>
              <a:prstGeom prst="rect">
                <a:avLst/>
              </a:prstGeom>
              <a:blipFill>
                <a:blip r:embed="rId2"/>
                <a:stretch>
                  <a:fillRect l="-980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EC9E457-CECE-4A8E-4957-EAD545E958EE}"/>
              </a:ext>
            </a:extLst>
          </p:cNvPr>
          <p:cNvSpPr txBox="1"/>
          <p:nvPr/>
        </p:nvSpPr>
        <p:spPr>
          <a:xfrm>
            <a:off x="7505173" y="1330840"/>
            <a:ext cx="144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Vegetation propagates in neighboring cells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E3EFD1-3320-9B68-E1BE-290949751E9C}"/>
              </a:ext>
            </a:extLst>
          </p:cNvPr>
          <p:cNvSpPr txBox="1"/>
          <p:nvPr/>
        </p:nvSpPr>
        <p:spPr>
          <a:xfrm>
            <a:off x="4894416" y="4495798"/>
            <a:ext cx="286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Vegetation spontaneously grows in empty cells</a:t>
            </a:r>
          </a:p>
        </p:txBody>
      </p:sp>
    </p:spTree>
    <p:extLst>
      <p:ext uri="{BB962C8B-B14F-4D97-AF65-F5344CB8AC3E}">
        <p14:creationId xmlns:p14="http://schemas.microsoft.com/office/powerpoint/2010/main" val="128620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983B-7B12-6CF3-1647-BE517D6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A1B7-D2BA-5BCD-AAE4-8B17EF9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is fine </a:t>
            </a:r>
          </a:p>
          <a:p>
            <a:r>
              <a:rPr lang="en-US" dirty="0"/>
              <a:t>Main parameters that seem to drive diff dynamics are: ratio, </a:t>
            </a:r>
          </a:p>
          <a:p>
            <a:r>
              <a:rPr lang="en-US" dirty="0"/>
              <a:t>[more stuff] </a:t>
            </a:r>
          </a:p>
          <a:p>
            <a:r>
              <a:rPr lang="en-US" dirty="0"/>
              <a:t>“Your model is sick. Super sick man!” – Brooke Nelson </a:t>
            </a:r>
          </a:p>
        </p:txBody>
      </p:sp>
    </p:spTree>
    <p:extLst>
      <p:ext uri="{BB962C8B-B14F-4D97-AF65-F5344CB8AC3E}">
        <p14:creationId xmlns:p14="http://schemas.microsoft.com/office/powerpoint/2010/main" val="401261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2935-2961-D20E-E048-988259A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6FE8-DA24-BD6D-CC98-C0AEEBA7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ratio of </a:t>
            </a:r>
            <a:r>
              <a:rPr lang="en-US" dirty="0" err="1"/>
              <a:t>tree_CC</a:t>
            </a:r>
            <a:r>
              <a:rPr lang="en-US" dirty="0"/>
              <a:t> / </a:t>
            </a:r>
            <a:r>
              <a:rPr lang="en-US" dirty="0" err="1"/>
              <a:t>neighborhood_CC</a:t>
            </a:r>
            <a:endParaRPr lang="en-US" dirty="0"/>
          </a:p>
          <a:p>
            <a:r>
              <a:rPr lang="en-US" dirty="0"/>
              <a:t>Varied from 1-20 </a:t>
            </a:r>
          </a:p>
          <a:p>
            <a:r>
              <a:rPr lang="en-US" dirty="0"/>
              <a:t>Made a cool plot of mean, max, min biomass </a:t>
            </a:r>
          </a:p>
          <a:p>
            <a:r>
              <a:rPr lang="en-US" dirty="0"/>
              <a:t>Found: when ratio &lt; 3, do not see oscillations in biomass; when ratio &gt;3, we do (and amplitude of oscillations increases with ratio) </a:t>
            </a:r>
          </a:p>
          <a:p>
            <a:r>
              <a:rPr lang="en-US" dirty="0"/>
              <a:t>HOWEVER,  mean biomass does not continue increasing after ratio &gt;3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4A2-9174-E071-02C4-49210BF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FD89-E91B-69E4-E918-45591DD20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(choose </a:t>
            </a:r>
            <a:r>
              <a:rPr lang="en-US" dirty="0" err="1"/>
              <a:t>CCratio</a:t>
            </a:r>
            <a:r>
              <a:rPr lang="en-US" dirty="0"/>
              <a:t> to be 5) </a:t>
            </a:r>
          </a:p>
          <a:p>
            <a:r>
              <a:rPr lang="en-US" dirty="0"/>
              <a:t>Varying intrinsic rate of growth between (almost) 0 and 1 </a:t>
            </a:r>
          </a:p>
          <a:p>
            <a:r>
              <a:rPr lang="en-US" dirty="0"/>
              <a:t>Result: no qualitative change to mean/min/max biomass dynamics over time, but oscillations in biomass got larger with higher growth rate </a:t>
            </a:r>
          </a:p>
        </p:txBody>
      </p:sp>
    </p:spTree>
    <p:extLst>
      <p:ext uri="{BB962C8B-B14F-4D97-AF65-F5344CB8AC3E}">
        <p14:creationId xmlns:p14="http://schemas.microsoft.com/office/powerpoint/2010/main" val="265623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C1AE-5D6E-A91E-E14B-F1953D6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19C9-9DD8-D1C8-0246-7830ADAF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71" y="1152475"/>
            <a:ext cx="8520600" cy="34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Ecological Context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66" y="-76200"/>
            <a:ext cx="6979366" cy="5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4437" t="-60" r="16918" b="59"/>
          <a:stretch/>
        </p:blipFill>
        <p:spPr>
          <a:xfrm>
            <a:off x="4572000" y="-76200"/>
            <a:ext cx="4572001" cy="53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7757A-2F7F-37A0-2B00-F5C45405AC82}"/>
              </a:ext>
            </a:extLst>
          </p:cNvPr>
          <p:cNvSpPr txBox="1"/>
          <p:nvPr/>
        </p:nvSpPr>
        <p:spPr>
          <a:xfrm>
            <a:off x="585788" y="310275"/>
            <a:ext cx="3178968" cy="461665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Western Cascade forest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2C24B-095E-3F69-38DC-97E60B2A3FCD}"/>
              </a:ext>
            </a:extLst>
          </p:cNvPr>
          <p:cNvSpPr txBox="1"/>
          <p:nvPr/>
        </p:nvSpPr>
        <p:spPr>
          <a:xfrm>
            <a:off x="5286376" y="310275"/>
            <a:ext cx="3107530" cy="461665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Eastern Cascade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995C-87F7-0BC8-3A82-FD6C24B00E9F}"/>
              </a:ext>
            </a:extLst>
          </p:cNvPr>
          <p:cNvSpPr txBox="1"/>
          <p:nvPr/>
        </p:nvSpPr>
        <p:spPr>
          <a:xfrm>
            <a:off x="4962769" y="3889186"/>
            <a:ext cx="3869531" cy="923330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Dry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Sparser forest, lower biomass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Frequent, lower-severity wildfire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99F4-05B9-B394-33B4-548610286664}"/>
              </a:ext>
            </a:extLst>
          </p:cNvPr>
          <p:cNvSpPr txBox="1"/>
          <p:nvPr/>
        </p:nvSpPr>
        <p:spPr>
          <a:xfrm>
            <a:off x="414394" y="3889185"/>
            <a:ext cx="3867912" cy="923544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precipitation 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High biomass accumulation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Infrequent, high-severity wildfire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4840B64F-9055-25A1-DD49-FA42E211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7A4C6-9779-284E-2004-2F9868D1B790}"/>
              </a:ext>
            </a:extLst>
          </p:cNvPr>
          <p:cNvSpPr txBox="1"/>
          <p:nvPr/>
        </p:nvSpPr>
        <p:spPr>
          <a:xfrm>
            <a:off x="1396603" y="882251"/>
            <a:ext cx="6350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Research Questions: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3476A-3118-BE97-7186-43D512D8EB44}"/>
              </a:ext>
            </a:extLst>
          </p:cNvPr>
          <p:cNvSpPr txBox="1"/>
          <p:nvPr/>
        </p:nvSpPr>
        <p:spPr>
          <a:xfrm>
            <a:off x="1396603" y="1757100"/>
            <a:ext cx="635079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1) Can we create a simple model that qualitatively replicates eastside vs westside fire dynamics?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26D2B-4537-47AC-59D6-FCA8D1B04421}"/>
              </a:ext>
            </a:extLst>
          </p:cNvPr>
          <p:cNvSpPr txBox="1"/>
          <p:nvPr/>
        </p:nvSpPr>
        <p:spPr>
          <a:xfrm>
            <a:off x="1396603" y="3384086"/>
            <a:ext cx="635079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2) Which parameters are most important for generating these differing dynamics?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057E2-5C7D-41D9-F01D-9E41ACC6538D}"/>
              </a:ext>
            </a:extLst>
          </p:cNvPr>
          <p:cNvSpPr txBox="1"/>
          <p:nvPr/>
        </p:nvSpPr>
        <p:spPr>
          <a:xfrm>
            <a:off x="8044576" y="4769016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61009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66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FC1-A479-9A7A-AF90-3EB9CEE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Set 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FAF9-3D47-6320-3F74-3CFC6691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24596" cy="3416400"/>
          </a:xfrm>
        </p:spPr>
        <p:txBody>
          <a:bodyPr>
            <a:normAutofit/>
          </a:bodyPr>
          <a:lstStyle/>
          <a:p>
            <a:r>
              <a:rPr lang="en-US" sz="2800" dirty="0"/>
              <a:t>Cellular automata model on 2d grid </a:t>
            </a:r>
          </a:p>
          <a:p>
            <a:r>
              <a:rPr lang="en-US" sz="2800" dirty="0"/>
              <a:t>Fixed boundary conditions</a:t>
            </a:r>
          </a:p>
          <a:p>
            <a:r>
              <a:rPr lang="en-US" sz="2800" dirty="0"/>
              <a:t>Each cell takes on a biomass value </a:t>
            </a:r>
          </a:p>
          <a:p>
            <a:pPr lvl="1"/>
            <a:r>
              <a:rPr lang="en-US" sz="2400" dirty="0"/>
              <a:t>varies between 0 and its </a:t>
            </a:r>
            <a:r>
              <a:rPr lang="en-US" sz="2400" dirty="0">
                <a:cs typeface="Courier New" panose="02070309020205020404" pitchFamily="49" charset="0"/>
              </a:rPr>
              <a:t>maximum biomass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E242C-CFB6-30A5-6468-A8CA77F099F6}"/>
              </a:ext>
            </a:extLst>
          </p:cNvPr>
          <p:cNvGrpSpPr/>
          <p:nvPr/>
        </p:nvGrpSpPr>
        <p:grpSpPr>
          <a:xfrm>
            <a:off x="5924811" y="445025"/>
            <a:ext cx="2616308" cy="2362491"/>
            <a:chOff x="6152349" y="1633677"/>
            <a:chExt cx="3242609" cy="32326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2E11F7-6BED-902B-2E32-69EFCAAFE3F8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59FB72-5244-13E3-39F2-8219B40A63E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3F47DD-2990-E453-2073-A03B44441F55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CBE46B-42B7-C8F7-7FEE-F539C789E499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1F1C8D-4137-7196-5AB9-334B0CA8AF59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467D02-7C6B-57D7-E74B-6904B3D2C0E6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50654A-CC14-6B9F-6DB7-CE55A8F7A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0B810FB-F845-94F0-C80F-01835D139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C96FF1-4346-58DC-2131-4B919D3D1C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FD88B8-53B4-D12B-20F1-CEBAE3711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B6B040-53CB-390F-D699-8D4893FE2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CEEEF9C-27EE-74FB-3468-6CA6145C9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EE08269-DE02-5790-A964-C016D5CD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94377EC-E556-C23D-A556-E623A8240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009133-BB5D-0358-58E7-48141AF73D81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413B433-D9B6-6F06-985B-4A8AFBC2B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E9A7F63-6471-59B0-814A-87DAA70C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E776DCA-167E-17F4-53F9-79CB8CC5A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5601263-377A-4822-A502-694954B28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3F0119D-AF98-5C3A-4651-901927F84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E2B9C39-80F2-3ADE-6498-183A212BB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5842882-9D6F-E911-2874-846A9CD2B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F1C93C8-FDAA-0203-A3DD-9BA935B4C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EB51F7-975D-5A0E-6F98-A204B4D41EC0}"/>
              </a:ext>
            </a:extLst>
          </p:cNvPr>
          <p:cNvGrpSpPr/>
          <p:nvPr/>
        </p:nvGrpSpPr>
        <p:grpSpPr>
          <a:xfrm>
            <a:off x="5733059" y="2884107"/>
            <a:ext cx="3099239" cy="1198654"/>
            <a:chOff x="3972157" y="1945994"/>
            <a:chExt cx="4751269" cy="1807041"/>
          </a:xfrm>
        </p:grpSpPr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35B475E0-8B9E-73B6-53C8-CC651BA35A1C}"/>
                </a:ext>
              </a:extLst>
            </p:cNvPr>
            <p:cNvSpPr/>
            <p:nvPr/>
          </p:nvSpPr>
          <p:spPr>
            <a:xfrm>
              <a:off x="7658273" y="3125179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83A551E2-6D4A-2EDE-5250-CE7E295EE279}"/>
                </a:ext>
              </a:extLst>
            </p:cNvPr>
            <p:cNvSpPr/>
            <p:nvPr/>
          </p:nvSpPr>
          <p:spPr>
            <a:xfrm>
              <a:off x="5194092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86D3DF-3403-0F76-474A-1D9165B777D4}"/>
                </a:ext>
              </a:extLst>
            </p:cNvPr>
            <p:cNvCxnSpPr>
              <a:cxnSpLocks/>
            </p:cNvCxnSpPr>
            <p:nvPr/>
          </p:nvCxnSpPr>
          <p:spPr>
            <a:xfrm>
              <a:off x="4825373" y="3753035"/>
              <a:ext cx="33199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Fir tree with solid fill">
              <a:extLst>
                <a:ext uri="{FF2B5EF4-FFF2-40B4-BE49-F238E27FC236}">
                  <a16:creationId xmlns:a16="http://schemas.microsoft.com/office/drawing/2014/main" id="{4BA24740-804A-460A-408C-63619EB6F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4392" y="2262325"/>
              <a:ext cx="1024352" cy="1024352"/>
            </a:xfrm>
            <a:prstGeom prst="rect">
              <a:avLst/>
            </a:prstGeom>
          </p:spPr>
        </p:pic>
        <p:pic>
          <p:nvPicPr>
            <p:cNvPr id="32" name="Graphic 31" descr="Plant with solid fill">
              <a:extLst>
                <a:ext uri="{FF2B5EF4-FFF2-40B4-BE49-F238E27FC236}">
                  <a16:creationId xmlns:a16="http://schemas.microsoft.com/office/drawing/2014/main" id="{079655FB-E8EC-7C4B-A50F-E7930D31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5487311" y="2791520"/>
              <a:ext cx="670865" cy="480515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E72826AB-07ED-602F-EDB7-4A64FDF6AEA3}"/>
                </a:ext>
              </a:extLst>
            </p:cNvPr>
            <p:cNvSpPr/>
            <p:nvPr/>
          </p:nvSpPr>
          <p:spPr>
            <a:xfrm>
              <a:off x="6444074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Fir tree with solid fill">
              <a:extLst>
                <a:ext uri="{FF2B5EF4-FFF2-40B4-BE49-F238E27FC236}">
                  <a16:creationId xmlns:a16="http://schemas.microsoft.com/office/drawing/2014/main" id="{6A03E4F7-7614-E6EA-9142-D37CB63D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3845" y="2627275"/>
              <a:ext cx="670865" cy="670865"/>
            </a:xfrm>
            <a:prstGeom prst="rect">
              <a:avLst/>
            </a:prstGeom>
          </p:spPr>
        </p:pic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B840456F-B09E-7883-B865-57E05D472856}"/>
                </a:ext>
              </a:extLst>
            </p:cNvPr>
            <p:cNvSpPr/>
            <p:nvPr/>
          </p:nvSpPr>
          <p:spPr>
            <a:xfrm>
              <a:off x="3972157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1A864-E681-8D5E-AB93-1DAB8B7A47A4}"/>
                </a:ext>
              </a:extLst>
            </p:cNvPr>
            <p:cNvSpPr txBox="1"/>
            <p:nvPr/>
          </p:nvSpPr>
          <p:spPr>
            <a:xfrm>
              <a:off x="3972158" y="1975869"/>
              <a:ext cx="1294258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ASH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70EA7B-3778-4DB9-DCE5-C4B1560DE58B}"/>
                </a:ext>
              </a:extLst>
            </p:cNvPr>
            <p:cNvSpPr txBox="1"/>
            <p:nvPr/>
          </p:nvSpPr>
          <p:spPr>
            <a:xfrm>
              <a:off x="5409402" y="1945994"/>
              <a:ext cx="2849006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VEGETATION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32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F546-3CA7-8876-ACC2-588647DF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637F-2100-1896-539D-77107EF2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3654810" cy="3416400"/>
          </a:xfrm>
        </p:spPr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Alternate between growth season and fire season for n years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takes around 500 for dynamics to stabilize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Growth season: </a:t>
            </a:r>
            <a:r>
              <a:rPr lang="en-US" dirty="0">
                <a:cs typeface="Courier New" panose="02070309020205020404" pitchFamily="49" charset="0"/>
              </a:rPr>
              <a:t>Vegetation increases in biomass and propagates to new cells 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cs typeface="Courier New" panose="02070309020205020404" pitchFamily="49" charset="0"/>
              </a:rPr>
              <a:t>Fire season: </a:t>
            </a:r>
            <a:r>
              <a:rPr lang="en-US" dirty="0">
                <a:cs typeface="Courier New" panose="02070309020205020404" pitchFamily="49" charset="0"/>
              </a:rPr>
              <a:t>Fires ignite, spread and burn out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35049-6AD9-A6BA-2218-C92C357F720A}"/>
              </a:ext>
            </a:extLst>
          </p:cNvPr>
          <p:cNvGrpSpPr/>
          <p:nvPr/>
        </p:nvGrpSpPr>
        <p:grpSpPr>
          <a:xfrm>
            <a:off x="4804033" y="2929059"/>
            <a:ext cx="1945256" cy="1817655"/>
            <a:chOff x="6630330" y="2060848"/>
            <a:chExt cx="2886050" cy="28579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80DED3-35EC-C957-799B-A74C08C11486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7D4B9A-902D-5AB5-56B7-ED201A9EE558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C79AB64-210F-3268-E14A-77985CFA5E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AAC6F96-6291-6700-D624-037EAB358A5D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B0D716-ED03-34F7-F434-93A5FEE72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697DEAA-420B-A1D1-6C37-55E3849CB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9CDAA-90EA-D982-78E1-2C11187A5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07D002-5864-5BF4-6DDE-B0F8E259D6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6E61CE0-9951-D5E3-B537-A633F711175B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c 5" descr="Fir tree with solid fill">
              <a:extLst>
                <a:ext uri="{FF2B5EF4-FFF2-40B4-BE49-F238E27FC236}">
                  <a16:creationId xmlns:a16="http://schemas.microsoft.com/office/drawing/2014/main" id="{0E5B5F08-F9E7-D605-6B93-20EBAF0C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7" name="Graphic 6" descr="Plant with solid fill">
              <a:extLst>
                <a:ext uri="{FF2B5EF4-FFF2-40B4-BE49-F238E27FC236}">
                  <a16:creationId xmlns:a16="http://schemas.microsoft.com/office/drawing/2014/main" id="{213AA555-424C-5489-3991-40A5596A9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8" name="Graphic 7" descr="Plant with solid fill">
              <a:extLst>
                <a:ext uri="{FF2B5EF4-FFF2-40B4-BE49-F238E27FC236}">
                  <a16:creationId xmlns:a16="http://schemas.microsoft.com/office/drawing/2014/main" id="{A9732646-7CC1-3177-3A09-7ECAC9F20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B5C62F-3EF8-6F75-1E50-F6012932A48F}"/>
              </a:ext>
            </a:extLst>
          </p:cNvPr>
          <p:cNvGrpSpPr/>
          <p:nvPr/>
        </p:nvGrpSpPr>
        <p:grpSpPr>
          <a:xfrm>
            <a:off x="4832378" y="620070"/>
            <a:ext cx="1913339" cy="1782844"/>
            <a:chOff x="2495600" y="1988840"/>
            <a:chExt cx="2880320" cy="28579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271079-FE3F-0638-76F3-7885B24265E6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33ACFE-FDF6-B455-E4B9-2F9BCAE6E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9D1F94-C8C0-F9D4-8045-452B8603C21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F7B511-8649-AB88-BDFE-8D3F320F5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D632E9-8A97-D124-3BC2-CC1767512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CAF47E7-C7A0-9445-B6E3-319F62C08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BDD64-69B9-9FB1-E390-13209A283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A77D289-09DB-488F-02C7-59E02DDDA84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Graphic 35" descr="Fir tree with solid fill">
            <a:extLst>
              <a:ext uri="{FF2B5EF4-FFF2-40B4-BE49-F238E27FC236}">
                <a16:creationId xmlns:a16="http://schemas.microsoft.com/office/drawing/2014/main" id="{7EDD94E4-D13F-9D88-FE0F-6B72664D3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40" y="699137"/>
            <a:ext cx="322474" cy="32247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5BC1BA0-250F-16C1-B906-1C4781FB89FF}"/>
              </a:ext>
            </a:extLst>
          </p:cNvPr>
          <p:cNvGrpSpPr/>
          <p:nvPr/>
        </p:nvGrpSpPr>
        <p:grpSpPr>
          <a:xfrm>
            <a:off x="4832377" y="603501"/>
            <a:ext cx="1913340" cy="1781447"/>
            <a:chOff x="2495600" y="1988840"/>
            <a:chExt cx="2880320" cy="28579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43AA2E-551F-7A3C-5E37-5047470DF9B4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5C76E1-3EF4-312F-5EDD-80AA1B970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E43FC-ADBE-54F5-E72A-BED4B091E746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3F4DC3-9B71-E793-39D0-B88A6D7CB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A8458E-DBB1-D271-7BD8-F506C8946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EF4D4B-04F8-F464-0B1C-EFA7B988E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93B8A9-50CC-D8C3-5555-5FB3D2694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232464-E895-E9DD-C604-7785280BD14C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FB688BD-CBB2-34A4-F192-F037065AF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352" y="647610"/>
            <a:ext cx="418357" cy="418357"/>
          </a:xfrm>
          <a:prstGeom prst="rect">
            <a:avLst/>
          </a:prstGeom>
        </p:spPr>
      </p:pic>
      <p:pic>
        <p:nvPicPr>
          <p:cNvPr id="47" name="Graphic 46" descr="Fir tree with solid fill">
            <a:extLst>
              <a:ext uri="{FF2B5EF4-FFF2-40B4-BE49-F238E27FC236}">
                <a16:creationId xmlns:a16="http://schemas.microsoft.com/office/drawing/2014/main" id="{B4080075-823B-9A9E-5270-10D9F8484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6091" y="2936657"/>
            <a:ext cx="387117" cy="387117"/>
          </a:xfrm>
          <a:prstGeom prst="rect">
            <a:avLst/>
          </a:prstGeom>
        </p:spPr>
      </p:pic>
      <p:pic>
        <p:nvPicPr>
          <p:cNvPr id="49" name="Graphic 48" descr="Fir tree with solid fill">
            <a:extLst>
              <a:ext uri="{FF2B5EF4-FFF2-40B4-BE49-F238E27FC236}">
                <a16:creationId xmlns:a16="http://schemas.microsoft.com/office/drawing/2014/main" id="{72E2EE56-A9BE-ED3D-8151-EFA2CDD6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8784" y="3437297"/>
            <a:ext cx="409797" cy="409797"/>
          </a:xfrm>
          <a:prstGeom prst="rect">
            <a:avLst/>
          </a:prstGeom>
        </p:spPr>
      </p:pic>
      <p:pic>
        <p:nvPicPr>
          <p:cNvPr id="50" name="Graphic 49" descr="Fir tree with solid fill">
            <a:extLst>
              <a:ext uri="{FF2B5EF4-FFF2-40B4-BE49-F238E27FC236}">
                <a16:creationId xmlns:a16="http://schemas.microsoft.com/office/drawing/2014/main" id="{3EDF7E03-CB2E-5DC1-8832-B9583CF3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381" y="1993298"/>
            <a:ext cx="379969" cy="379969"/>
          </a:xfrm>
          <a:prstGeom prst="rect">
            <a:avLst/>
          </a:prstGeom>
        </p:spPr>
      </p:pic>
      <p:pic>
        <p:nvPicPr>
          <p:cNvPr id="52" name="Graphic 51" descr="Fir tree with solid fill">
            <a:extLst>
              <a:ext uri="{FF2B5EF4-FFF2-40B4-BE49-F238E27FC236}">
                <a16:creationId xmlns:a16="http://schemas.microsoft.com/office/drawing/2014/main" id="{260D988A-0D4E-BD57-310B-DBA9AAE8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808" y="4362389"/>
            <a:ext cx="429299" cy="336086"/>
          </a:xfrm>
          <a:prstGeom prst="rect">
            <a:avLst/>
          </a:prstGeom>
        </p:spPr>
      </p:pic>
      <p:pic>
        <p:nvPicPr>
          <p:cNvPr id="53" name="Graphic 52" descr="Fir tree with solid fill">
            <a:extLst>
              <a:ext uri="{FF2B5EF4-FFF2-40B4-BE49-F238E27FC236}">
                <a16:creationId xmlns:a16="http://schemas.microsoft.com/office/drawing/2014/main" id="{FF7DA194-C33C-B8D6-ED1D-2BD672922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1303" y="1038524"/>
            <a:ext cx="439713" cy="43971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11CF59-7569-9956-2FEF-C5442CA09B1A}"/>
              </a:ext>
            </a:extLst>
          </p:cNvPr>
          <p:cNvGrpSpPr/>
          <p:nvPr/>
        </p:nvGrpSpPr>
        <p:grpSpPr>
          <a:xfrm>
            <a:off x="7123892" y="584699"/>
            <a:ext cx="1941394" cy="1817655"/>
            <a:chOff x="6630330" y="2060848"/>
            <a:chExt cx="2880320" cy="28579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88AEFE-7CC8-F779-B25A-2C42BBA19473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2CCD4A3-B389-B392-763B-F08C5C5B6641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70F2A1E-F1B6-B690-2BCB-D05AA7758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69AE58-37A9-6B15-053D-652AC9356A46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08C8B97-1C72-B39D-088B-6AA572ECD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8DFCE02-6265-640B-C9F2-2B7E88A30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BB49624-7A69-6EF4-27D3-120BFB020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031769D-B353-44AF-FF1F-3F9BC1CC30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C364F12-B2C6-25E2-EDB0-9FBBBBA1AC48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Fir tree with solid fill">
              <a:extLst>
                <a:ext uri="{FF2B5EF4-FFF2-40B4-BE49-F238E27FC236}">
                  <a16:creationId xmlns:a16="http://schemas.microsoft.com/office/drawing/2014/main" id="{A9DF1272-0D26-22C2-7D99-7455BC96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</p:grpSp>
      <p:pic>
        <p:nvPicPr>
          <p:cNvPr id="67" name="Graphic 66" descr="Fir tree with solid fill">
            <a:extLst>
              <a:ext uri="{FF2B5EF4-FFF2-40B4-BE49-F238E27FC236}">
                <a16:creationId xmlns:a16="http://schemas.microsoft.com/office/drawing/2014/main" id="{F43185B6-D6D4-81E4-A470-52D7FDF1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5950" y="592297"/>
            <a:ext cx="387117" cy="387117"/>
          </a:xfrm>
          <a:prstGeom prst="rect">
            <a:avLst/>
          </a:prstGeom>
        </p:spPr>
      </p:pic>
      <p:pic>
        <p:nvPicPr>
          <p:cNvPr id="68" name="Graphic 67" descr="Fir tree with solid fill">
            <a:extLst>
              <a:ext uri="{FF2B5EF4-FFF2-40B4-BE49-F238E27FC236}">
                <a16:creationId xmlns:a16="http://schemas.microsoft.com/office/drawing/2014/main" id="{904711FB-6518-5B3F-686D-84154C68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1092937"/>
            <a:ext cx="409797" cy="409797"/>
          </a:xfrm>
          <a:prstGeom prst="rect">
            <a:avLst/>
          </a:prstGeom>
        </p:spPr>
      </p:pic>
      <p:pic>
        <p:nvPicPr>
          <p:cNvPr id="69" name="Graphic 68" descr="Fir tree with solid fill">
            <a:extLst>
              <a:ext uri="{FF2B5EF4-FFF2-40B4-BE49-F238E27FC236}">
                <a16:creationId xmlns:a16="http://schemas.microsoft.com/office/drawing/2014/main" id="{080965DB-58E6-0EFB-C2D9-CC26C40B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3667" y="2018029"/>
            <a:ext cx="429299" cy="336086"/>
          </a:xfrm>
          <a:prstGeom prst="rect">
            <a:avLst/>
          </a:prstGeom>
        </p:spPr>
      </p:pic>
      <p:pic>
        <p:nvPicPr>
          <p:cNvPr id="70" name="Graphic 69" descr="Fir tree with solid fill">
            <a:extLst>
              <a:ext uri="{FF2B5EF4-FFF2-40B4-BE49-F238E27FC236}">
                <a16:creationId xmlns:a16="http://schemas.microsoft.com/office/drawing/2014/main" id="{F7A12F1F-FA6A-FC01-472C-85288D19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1970410"/>
            <a:ext cx="379969" cy="379969"/>
          </a:xfrm>
          <a:prstGeom prst="rect">
            <a:avLst/>
          </a:prstGeom>
        </p:spPr>
      </p:pic>
      <p:pic>
        <p:nvPicPr>
          <p:cNvPr id="71" name="Graphic 70" descr="Fir tree with solid fill">
            <a:extLst>
              <a:ext uri="{FF2B5EF4-FFF2-40B4-BE49-F238E27FC236}">
                <a16:creationId xmlns:a16="http://schemas.microsoft.com/office/drawing/2014/main" id="{20ED4179-2EDC-FEF1-4B4F-3592493C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1093474"/>
            <a:ext cx="379969" cy="37996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7BB4FA3-D2A1-4B73-D611-A4AF3C86CE70}"/>
              </a:ext>
            </a:extLst>
          </p:cNvPr>
          <p:cNvGrpSpPr/>
          <p:nvPr/>
        </p:nvGrpSpPr>
        <p:grpSpPr>
          <a:xfrm>
            <a:off x="7123892" y="2927635"/>
            <a:ext cx="1941394" cy="1817655"/>
            <a:chOff x="2495600" y="1988840"/>
            <a:chExt cx="2880320" cy="285793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5A4E0F-10DA-48CD-8BDE-646B222951B5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948DF-11D1-9666-4AF8-0F3D20894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285B71-6D93-E06C-B71C-ED81D8987252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6EB946-0AF7-287D-9AA9-40FBB85C0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EB3B16-5796-F2AF-4A95-408F1B5DD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4A90CD-9324-08B9-EFC8-F1347BB6F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4832AAF-E8AF-B3C2-C7D1-D62D5FA37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A35BF3C-896D-3E6F-BD90-E7C54D52971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4" name="Graphic 83" descr="Fir tree with solid fill">
            <a:extLst>
              <a:ext uri="{FF2B5EF4-FFF2-40B4-BE49-F238E27FC236}">
                <a16:creationId xmlns:a16="http://schemas.microsoft.com/office/drawing/2014/main" id="{9C5811CC-8062-2BDD-39DD-1DEB2F2EA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3435873"/>
            <a:ext cx="409797" cy="409797"/>
          </a:xfrm>
          <a:prstGeom prst="rect">
            <a:avLst/>
          </a:prstGeom>
        </p:spPr>
      </p:pic>
      <p:pic>
        <p:nvPicPr>
          <p:cNvPr id="86" name="Graphic 85" descr="Fir tree with solid fill">
            <a:extLst>
              <a:ext uri="{FF2B5EF4-FFF2-40B4-BE49-F238E27FC236}">
                <a16:creationId xmlns:a16="http://schemas.microsoft.com/office/drawing/2014/main" id="{C1745DA0-1865-06FC-2FF3-534CECAE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4313346"/>
            <a:ext cx="379969" cy="379969"/>
          </a:xfrm>
          <a:prstGeom prst="rect">
            <a:avLst/>
          </a:prstGeom>
        </p:spPr>
      </p:pic>
      <p:pic>
        <p:nvPicPr>
          <p:cNvPr id="87" name="Graphic 86" descr="Fir tree with solid fill">
            <a:extLst>
              <a:ext uri="{FF2B5EF4-FFF2-40B4-BE49-F238E27FC236}">
                <a16:creationId xmlns:a16="http://schemas.microsoft.com/office/drawing/2014/main" id="{F0F88ED2-B2A7-3899-4DBA-0FB442478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3436410"/>
            <a:ext cx="379969" cy="37996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91B8D8A-24DA-11B8-B32C-D39D9562094D}"/>
              </a:ext>
            </a:extLst>
          </p:cNvPr>
          <p:cNvGrpSpPr/>
          <p:nvPr/>
        </p:nvGrpSpPr>
        <p:grpSpPr>
          <a:xfrm>
            <a:off x="8061221" y="299451"/>
            <a:ext cx="541351" cy="541351"/>
            <a:chOff x="5771964" y="548680"/>
            <a:chExt cx="541351" cy="541351"/>
          </a:xfrm>
        </p:grpSpPr>
        <p:pic>
          <p:nvPicPr>
            <p:cNvPr id="89" name="Graphic 88" descr="Fire with solid fill">
              <a:extLst>
                <a:ext uri="{FF2B5EF4-FFF2-40B4-BE49-F238E27FC236}">
                  <a16:creationId xmlns:a16="http://schemas.microsoft.com/office/drawing/2014/main" id="{9D0FEE46-54F1-B163-0E71-99B50AAB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B9D46D0-CDED-C06E-F8F6-D4A076B49BF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E16B65F-3829-E36C-B321-A7861EDD3AE6}"/>
              </a:ext>
            </a:extLst>
          </p:cNvPr>
          <p:cNvGrpSpPr/>
          <p:nvPr/>
        </p:nvGrpSpPr>
        <p:grpSpPr>
          <a:xfrm>
            <a:off x="7514743" y="421465"/>
            <a:ext cx="530333" cy="395954"/>
            <a:chOff x="5771964" y="548680"/>
            <a:chExt cx="541351" cy="541351"/>
          </a:xfrm>
        </p:grpSpPr>
        <p:pic>
          <p:nvPicPr>
            <p:cNvPr id="92" name="Graphic 91" descr="Fire with solid fill">
              <a:extLst>
                <a:ext uri="{FF2B5EF4-FFF2-40B4-BE49-F238E27FC236}">
                  <a16:creationId xmlns:a16="http://schemas.microsoft.com/office/drawing/2014/main" id="{7DE8E4CA-7E32-ECAF-EF80-64631290D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93A6397-E4A7-8FDF-D586-70DF45DE60C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CBFE40-F366-DB59-0BDC-37A082D2C53F}"/>
              </a:ext>
            </a:extLst>
          </p:cNvPr>
          <p:cNvGrpSpPr/>
          <p:nvPr/>
        </p:nvGrpSpPr>
        <p:grpSpPr>
          <a:xfrm>
            <a:off x="8613667" y="1836425"/>
            <a:ext cx="530333" cy="395954"/>
            <a:chOff x="5771964" y="548680"/>
            <a:chExt cx="541351" cy="541351"/>
          </a:xfrm>
        </p:grpSpPr>
        <p:pic>
          <p:nvPicPr>
            <p:cNvPr id="95" name="Graphic 94" descr="Fire with solid fill">
              <a:extLst>
                <a:ext uri="{FF2B5EF4-FFF2-40B4-BE49-F238E27FC236}">
                  <a16:creationId xmlns:a16="http://schemas.microsoft.com/office/drawing/2014/main" id="{6A3B1BB3-E325-4455-0A5E-8A1814BE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329F06E-1222-1E7B-04C2-3D2EEEFC625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2A7B13A-DFE2-2251-EC3F-108EED28F1CE}"/>
              </a:ext>
            </a:extLst>
          </p:cNvPr>
          <p:cNvSpPr txBox="1"/>
          <p:nvPr/>
        </p:nvSpPr>
        <p:spPr>
          <a:xfrm>
            <a:off x="4786638" y="85835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GROWTH SEASON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730E9A-9ACB-D47E-E9F3-CB849F03D1AF}"/>
              </a:ext>
            </a:extLst>
          </p:cNvPr>
          <p:cNvSpPr txBox="1"/>
          <p:nvPr/>
        </p:nvSpPr>
        <p:spPr>
          <a:xfrm>
            <a:off x="7426353" y="6193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FIRE SEASON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6A17C9-4364-0DD0-D9C7-FA01ADA59AD8}"/>
              </a:ext>
            </a:extLst>
          </p:cNvPr>
          <p:cNvSpPr txBox="1"/>
          <p:nvPr/>
        </p:nvSpPr>
        <p:spPr>
          <a:xfrm rot="16200000">
            <a:off x="3402481" y="2852543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074AA3B-3EAD-1FF1-0644-407106834736}"/>
              </a:ext>
            </a:extLst>
          </p:cNvPr>
          <p:cNvSpPr txBox="1"/>
          <p:nvPr/>
        </p:nvSpPr>
        <p:spPr>
          <a:xfrm rot="16200000">
            <a:off x="3454456" y="68234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87549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098763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928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ldfire_sim">
            <a:hlinkClick r:id="" action="ppaction://media"/>
            <a:extLst>
              <a:ext uri="{FF2B5EF4-FFF2-40B4-BE49-F238E27FC236}">
                <a16:creationId xmlns:a16="http://schemas.microsoft.com/office/drawing/2014/main" id="{EB0EDFD8-AB7D-D11A-96F8-64EC60B81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91" y="480495"/>
            <a:ext cx="8980218" cy="4490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F347F-223D-C7C8-D0EA-2C25FD39DFBC}"/>
              </a:ext>
            </a:extLst>
          </p:cNvPr>
          <p:cNvSpPr txBox="1"/>
          <p:nvPr/>
        </p:nvSpPr>
        <p:spPr>
          <a:xfrm>
            <a:off x="5505966" y="386372"/>
            <a:ext cx="3442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Biomass accumulation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41698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</TotalTime>
  <Words>758</Words>
  <Application>Microsoft Office PowerPoint</Application>
  <PresentationFormat>On-screen Show (16:9)</PresentationFormat>
  <Paragraphs>147</Paragraphs>
  <Slides>26</Slides>
  <Notes>12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Biomass-based cellular automaton for exploring wildfire </vt:lpstr>
      <vt:lpstr>Presentation Roadmap</vt:lpstr>
      <vt:lpstr>Ecological Context</vt:lpstr>
      <vt:lpstr>PowerPoint Presentation</vt:lpstr>
      <vt:lpstr>Presentation Roadmap</vt:lpstr>
      <vt:lpstr>Model Set up </vt:lpstr>
      <vt:lpstr>Simulation </vt:lpstr>
      <vt:lpstr>Presentation Roadmap</vt:lpstr>
      <vt:lpstr>PowerPoint Presentation</vt:lpstr>
      <vt:lpstr>PowerPoint Presentation</vt:lpstr>
      <vt:lpstr>Experiment Set #1: Parameter Sweeps </vt:lpstr>
      <vt:lpstr>PowerPoint Presentation</vt:lpstr>
      <vt:lpstr>Experiment Set #2: Eastside vs Westside Dynamics </vt:lpstr>
      <vt:lpstr>PowerPoint Presentation</vt:lpstr>
      <vt:lpstr>Presentation Roadmap</vt:lpstr>
      <vt:lpstr>Conclusions</vt:lpstr>
      <vt:lpstr>Conclusions</vt:lpstr>
      <vt:lpstr>Thank you!</vt:lpstr>
      <vt:lpstr>Questions?</vt:lpstr>
      <vt:lpstr>Model Setup </vt:lpstr>
      <vt:lpstr>Fire season</vt:lpstr>
      <vt:lpstr>Growth Season </vt:lpstr>
      <vt:lpstr>Conclusions</vt:lpstr>
      <vt:lpstr>Experiment Set #1 </vt:lpstr>
      <vt:lpstr>Experiment #2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model for exploring wildfire</dc:title>
  <dc:creator>Jenna Kahn</dc:creator>
  <cp:lastModifiedBy>J Kahn</cp:lastModifiedBy>
  <cp:revision>12</cp:revision>
  <dcterms:modified xsi:type="dcterms:W3CDTF">2023-03-06T23:23:07Z</dcterms:modified>
</cp:coreProperties>
</file>